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Lst>
  <p:sldSz cy="5143500" cx="9144000"/>
  <p:notesSz cx="6858000" cy="9144000"/>
  <p:embeddedFontLst>
    <p:embeddedFont>
      <p:font typeface="Roboto"/>
      <p:regular r:id="rId25"/>
      <p:bold r:id="rId26"/>
      <p:italic r:id="rId27"/>
      <p:boldItalic r:id="rId28"/>
    </p:embeddedFont>
    <p:embeddedFont>
      <p:font typeface="Merriweather"/>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erriweather-regular.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erriweather-italic.fntdata"/><Relationship Id="rId30" Type="http://schemas.openxmlformats.org/officeDocument/2006/relationships/font" Target="fonts/Merriweather-bold.fntdata"/><Relationship Id="rId11" Type="http://schemas.openxmlformats.org/officeDocument/2006/relationships/slide" Target="slides/slide7.xml"/><Relationship Id="rId10" Type="http://schemas.openxmlformats.org/officeDocument/2006/relationships/slide" Target="slides/slide6.xml"/><Relationship Id="rId32" Type="http://schemas.openxmlformats.org/officeDocument/2006/relationships/font" Target="fonts/Merriweather-boldItalic.fntdata"/><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kayak.com/"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a:t>
            </a:r>
            <a:endParaRPr/>
          </a:p>
          <a:p>
            <a:pPr indent="0" lvl="0" marL="0" rtl="0" algn="l">
              <a:spcBef>
                <a:spcPts val="0"/>
              </a:spcBef>
              <a:spcAft>
                <a:spcPts val="0"/>
              </a:spcAft>
              <a:buClr>
                <a:schemeClr val="dk1"/>
              </a:buClr>
              <a:buSzPts val="1100"/>
              <a:buFont typeface="Arial"/>
              <a:buNone/>
            </a:pPr>
            <a:r>
              <a:rPr lang="en">
                <a:solidFill>
                  <a:schemeClr val="dk1"/>
                </a:solidFill>
              </a:rPr>
              <a:t>Our topic for the presentation is Predicting Flight Ticket Prices using Machine learning technique.</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rPr lang="en"/>
              <a:t>I am Maitreyee and this is a team of 2 people Maitreyee and Divya.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9cf8168172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9cf8168172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latin typeface="Calibri"/>
                <a:ea typeface="Calibri"/>
                <a:cs typeface="Calibri"/>
                <a:sym typeface="Calibri"/>
              </a:rPr>
              <a:t>The resulting cleaned and updated DataFrames are displayed in the slide, showcasing the effect of outlier removal on the flight price data across multiple routes.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9cac9e4bdc_0_8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9cac9e4bdc_0_8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process of preparing a dataset for regression modeling, categorical data encoding was essential, particularly for columns such as Source, Destination, and Total Stops. One-hot encoding was applied to the Source and Destination columns, converting them into numerical representations. The most frequent sources were Paris (PAR), New York City (NYC), Riyadh (RUH), and Sheremetyevo (SVO), with corresponding counts provided. </a:t>
            </a:r>
            <a:endParaRPr/>
          </a:p>
          <a:p>
            <a:pPr indent="0" lvl="0" marL="0" rtl="0" algn="l">
              <a:spcBef>
                <a:spcPts val="0"/>
              </a:spcBef>
              <a:spcAft>
                <a:spcPts val="0"/>
              </a:spcAft>
              <a:buNone/>
            </a:pPr>
            <a:r>
              <a:rPr lang="en"/>
              <a:t>Similarly, for the Destination column, NYC emerged as the predominant destination, followed by RUH, PAR, and SVO.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9cf8168172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9cf8168172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shown in the figure t</a:t>
            </a:r>
            <a:r>
              <a:rPr lang="en"/>
              <a:t>he Total Stops column, representing the number of stops in flights, was encoded to facilitate compatibility with regression models. The resulting dataset, named 'final_df,' includes critical numerical features such as Duration, Total Stops, Price, Average Price, as well as the encoded columns for both Source and Destination.</a:t>
            </a:r>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9cac9e4bdc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29cac9e4bdc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F0F0F"/>
                </a:solidFill>
                <a:latin typeface="Roboto"/>
                <a:ea typeface="Roboto"/>
                <a:cs typeface="Roboto"/>
                <a:sym typeface="Roboto"/>
              </a:rPr>
              <a:t>Feature Analysis involves a thorough examination of attributes or features in a dataset to understand their relevance and impact on predicting the target variable. The process includes </a:t>
            </a:r>
            <a:r>
              <a:rPr lang="en">
                <a:solidFill>
                  <a:srgbClr val="0F0F0F"/>
                </a:solidFill>
              </a:rPr>
              <a:t>correlation analysis matrix between various features in our dataset. Each value in the matrix denotes the correlation coefficient between two respective features, ranging from -1 to 1.</a:t>
            </a:r>
            <a:endParaRPr>
              <a:solidFill>
                <a:srgbClr val="0F0F0F"/>
              </a:solidFill>
            </a:endParaRPr>
          </a:p>
          <a:p>
            <a:pPr indent="0" lvl="0" marL="0" rtl="0" algn="l">
              <a:lnSpc>
                <a:spcPct val="115000"/>
              </a:lnSpc>
              <a:spcBef>
                <a:spcPts val="0"/>
              </a:spcBef>
              <a:spcAft>
                <a:spcPts val="0"/>
              </a:spcAft>
              <a:buClr>
                <a:schemeClr val="dk1"/>
              </a:buClr>
              <a:buSzPts val="1100"/>
              <a:buFont typeface="Arial"/>
              <a:buNone/>
            </a:pPr>
            <a:r>
              <a:rPr lang="en">
                <a:solidFill>
                  <a:srgbClr val="0F0F0F"/>
                </a:solidFill>
              </a:rPr>
              <a:t>Our observations were that</a:t>
            </a:r>
            <a:endParaRPr>
              <a:solidFill>
                <a:srgbClr val="0F0F0F"/>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F0F0F"/>
                </a:solidFill>
              </a:rPr>
              <a:t>·</a:t>
            </a:r>
            <a:r>
              <a:rPr lang="en" sz="700">
                <a:solidFill>
                  <a:srgbClr val="0F0F0F"/>
                </a:solidFill>
                <a:latin typeface="Times New Roman"/>
                <a:ea typeface="Times New Roman"/>
                <a:cs typeface="Times New Roman"/>
                <a:sym typeface="Times New Roman"/>
              </a:rPr>
              <a:t>       </a:t>
            </a:r>
            <a:r>
              <a:rPr lang="en">
                <a:solidFill>
                  <a:srgbClr val="0F0F0F"/>
                </a:solidFill>
              </a:rPr>
              <a:t>There is a moderate positive correlation of approximately 0.55 between the duration of the flight and the total number of stops. This suggests that flights with longer durations tend to have more stops, which is intuitive as longer flights often require layovers or multiple stops.</a:t>
            </a:r>
            <a:endParaRPr>
              <a:solidFill>
                <a:srgbClr val="0F0F0F"/>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F0F0F"/>
                </a:solidFill>
              </a:rPr>
              <a:t>·</a:t>
            </a:r>
            <a:r>
              <a:rPr lang="en" sz="700">
                <a:solidFill>
                  <a:srgbClr val="0F0F0F"/>
                </a:solidFill>
                <a:latin typeface="Times New Roman"/>
                <a:ea typeface="Times New Roman"/>
                <a:cs typeface="Times New Roman"/>
                <a:sym typeface="Times New Roman"/>
              </a:rPr>
              <a:t>       </a:t>
            </a:r>
            <a:r>
              <a:rPr lang="en">
                <a:solidFill>
                  <a:srgbClr val="0F0F0F"/>
                </a:solidFill>
              </a:rPr>
              <a:t>The correlation between the actual price and the average price is quite strong, with a coefficient of around 0.88. This implies that the actual price and the average price are highly positively correlated, indicating that they tend to move together.</a:t>
            </a:r>
            <a:endParaRPr>
              <a:solidFill>
                <a:srgbClr val="0F0F0F"/>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F0F0F"/>
                </a:solidFill>
              </a:rPr>
              <a:t>·</a:t>
            </a:r>
            <a:r>
              <a:rPr lang="en" sz="700">
                <a:solidFill>
                  <a:srgbClr val="0F0F0F"/>
                </a:solidFill>
                <a:latin typeface="Times New Roman"/>
                <a:ea typeface="Times New Roman"/>
                <a:cs typeface="Times New Roman"/>
                <a:sym typeface="Times New Roman"/>
              </a:rPr>
              <a:t>       </a:t>
            </a:r>
            <a:r>
              <a:rPr lang="en">
                <a:solidFill>
                  <a:srgbClr val="0F0F0F"/>
                </a:solidFill>
              </a:rPr>
              <a:t>There are various moderate correlations between the source and destination airports. For instance, Source_PAR and Destination_PAR show a negative correlation, suggesting that flights originating from a particular airport might be less likely to travel to the same destination airport.</a:t>
            </a:r>
            <a:endParaRPr>
              <a:solidFill>
                <a:srgbClr val="0F0F0F"/>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F0F0F"/>
                </a:solidFill>
              </a:rPr>
              <a:t>·</a:t>
            </a:r>
            <a:r>
              <a:rPr lang="en" sz="700">
                <a:solidFill>
                  <a:srgbClr val="0F0F0F"/>
                </a:solidFill>
                <a:latin typeface="Times New Roman"/>
                <a:ea typeface="Times New Roman"/>
                <a:cs typeface="Times New Roman"/>
                <a:sym typeface="Times New Roman"/>
              </a:rPr>
              <a:t>       </a:t>
            </a:r>
            <a:r>
              <a:rPr lang="en">
                <a:solidFill>
                  <a:srgbClr val="0F0F0F"/>
                </a:solidFill>
              </a:rPr>
              <a:t>The other correlations appear to be mostly weak, indicating a lack of strong linear relationships between these variables.</a:t>
            </a:r>
            <a:endParaRPr>
              <a:solidFill>
                <a:srgbClr val="0F0F0F"/>
              </a:solidFill>
            </a:endParaRPr>
          </a:p>
          <a:p>
            <a:pPr indent="0" lvl="0" marL="457200" rtl="0" algn="l">
              <a:lnSpc>
                <a:spcPct val="115000"/>
              </a:lnSpc>
              <a:spcBef>
                <a:spcPts val="0"/>
              </a:spcBef>
              <a:spcAft>
                <a:spcPts val="0"/>
              </a:spcAft>
              <a:buClr>
                <a:schemeClr val="dk1"/>
              </a:buClr>
              <a:buSzPts val="1100"/>
              <a:buFont typeface="Arial"/>
              <a:buNone/>
            </a:pPr>
            <a:r>
              <a:rPr lang="en">
                <a:solidFill>
                  <a:srgbClr val="0F0F0F"/>
                </a:solidFill>
              </a:rPr>
              <a:t> </a:t>
            </a:r>
            <a:endParaRPr>
              <a:solidFill>
                <a:srgbClr val="0F0F0F"/>
              </a:solidFill>
            </a:endParaRPr>
          </a:p>
          <a:p>
            <a:pPr indent="0" lvl="0" marL="0" rtl="0" algn="l">
              <a:lnSpc>
                <a:spcPct val="115000"/>
              </a:lnSpc>
              <a:spcBef>
                <a:spcPts val="0"/>
              </a:spcBef>
              <a:spcAft>
                <a:spcPts val="0"/>
              </a:spcAft>
              <a:buClr>
                <a:schemeClr val="dk1"/>
              </a:buClr>
              <a:buSzPts val="1100"/>
              <a:buFont typeface="Arial"/>
              <a:buNone/>
            </a:pPr>
            <a:r>
              <a:rPr lang="en">
                <a:solidFill>
                  <a:srgbClr val="0F0F0F"/>
                </a:solidFill>
                <a:latin typeface="Roboto"/>
                <a:ea typeface="Roboto"/>
                <a:cs typeface="Roboto"/>
                <a:sym typeface="Roboto"/>
              </a:rPr>
              <a:t>Through correlation and feature importance analyses, we identified that the 'Average Price' feature is pivotal in forecasting flight prices, underscoring its significance in predictive models.</a:t>
            </a:r>
            <a:endParaRPr>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9cf816817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9cf816817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0F0F0F"/>
                </a:solidFill>
                <a:latin typeface="Roboto"/>
                <a:ea typeface="Roboto"/>
                <a:cs typeface="Roboto"/>
                <a:sym typeface="Roboto"/>
              </a:rPr>
              <a:t>After correlation, We wanted to assess the significance of different features in predicting the target variable, "Price," within the dataset. The Extra Trees Regressor , is used for this purpose. After fitting the model with the feature matrix (X) and the target variable (y), feature importance scores were computed.</a:t>
            </a:r>
            <a:endParaRPr>
              <a:solidFill>
                <a:srgbClr val="0F0F0F"/>
              </a:solidFill>
              <a:latin typeface="Roboto"/>
              <a:ea typeface="Roboto"/>
              <a:cs typeface="Roboto"/>
              <a:sym typeface="Roboto"/>
            </a:endParaRPr>
          </a:p>
          <a:p>
            <a:pPr indent="0" lvl="0" marL="0" rtl="0" algn="l">
              <a:lnSpc>
                <a:spcPct val="115000"/>
              </a:lnSpc>
              <a:spcBef>
                <a:spcPts val="0"/>
              </a:spcBef>
              <a:spcAft>
                <a:spcPts val="0"/>
              </a:spcAft>
              <a:buClr>
                <a:schemeClr val="dk1"/>
              </a:buClr>
              <a:buSzPts val="1100"/>
              <a:buFont typeface="Arial"/>
              <a:buNone/>
            </a:pPr>
            <a:r>
              <a:rPr lang="en">
                <a:solidFill>
                  <a:srgbClr val="0F0F0F"/>
                </a:solidFill>
                <a:latin typeface="Roboto"/>
                <a:ea typeface="Roboto"/>
                <a:cs typeface="Roboto"/>
                <a:sym typeface="Roboto"/>
              </a:rPr>
              <a:t>These scores reflect the relative importance of each feature in predicting flight prices, with higher values indicating greater influence. This is horizontal bar plot showcasing the top 9 influential features, aiding in the visual identification of key factors affecting the model's predictive accuracy. The bars in the plot are arranged in descending order based on their importance scores, providing a clear understanding of the relative significance of each feature in predicting flight prices.</a:t>
            </a:r>
            <a:endParaRPr>
              <a:solidFill>
                <a:srgbClr val="0F0F0F"/>
              </a:solidFill>
              <a:latin typeface="Roboto"/>
              <a:ea typeface="Roboto"/>
              <a:cs typeface="Roboto"/>
              <a:sym typeface="Roboto"/>
            </a:endParaRPr>
          </a:p>
          <a:p>
            <a:pPr indent="0" lvl="0" marL="457200" rtl="0" algn="l">
              <a:lnSpc>
                <a:spcPct val="115000"/>
              </a:lnSpc>
              <a:spcBef>
                <a:spcPts val="0"/>
              </a:spcBef>
              <a:spcAft>
                <a:spcPts val="0"/>
              </a:spcAft>
              <a:buClr>
                <a:schemeClr val="dk1"/>
              </a:buClr>
              <a:buSzPts val="1100"/>
              <a:buFont typeface="Arial"/>
              <a:buNone/>
            </a:pPr>
            <a:r>
              <a:rPr lang="en">
                <a:solidFill>
                  <a:srgbClr val="0F0F0F"/>
                </a:solidFill>
              </a:rPr>
              <a:t>·</a:t>
            </a:r>
            <a:r>
              <a:rPr lang="en" sz="700">
                <a:solidFill>
                  <a:srgbClr val="0F0F0F"/>
                </a:solidFill>
                <a:latin typeface="Times New Roman"/>
                <a:ea typeface="Times New Roman"/>
                <a:cs typeface="Times New Roman"/>
                <a:sym typeface="Times New Roman"/>
              </a:rPr>
              <a:t>       </a:t>
            </a:r>
            <a:r>
              <a:rPr lang="en">
                <a:solidFill>
                  <a:srgbClr val="0F0F0F"/>
                </a:solidFill>
              </a:rPr>
              <a:t>We found that The most influential feature in predicting the flight price is the average price itself. This high importance score suggests that the average price has a substantial impact on determining the final flight price.</a:t>
            </a:r>
            <a:endParaRPr>
              <a:solidFill>
                <a:srgbClr val="0F0F0F"/>
              </a:solidFill>
            </a:endParaRPr>
          </a:p>
          <a:p>
            <a:pPr indent="0" lvl="0" marL="0" rtl="0" algn="l">
              <a:lnSpc>
                <a:spcPct val="115000"/>
              </a:lnSpc>
              <a:spcBef>
                <a:spcPts val="0"/>
              </a:spcBef>
              <a:spcAft>
                <a:spcPts val="0"/>
              </a:spcAft>
              <a:buClr>
                <a:schemeClr val="dk1"/>
              </a:buClr>
              <a:buSzPts val="1100"/>
              <a:buFont typeface="Arial"/>
              <a:buNone/>
            </a:pPr>
            <a:r>
              <a:rPr lang="en">
                <a:solidFill>
                  <a:srgbClr val="0F0F0F"/>
                </a:solidFill>
                <a:latin typeface="Roboto"/>
                <a:ea typeface="Roboto"/>
                <a:cs typeface="Roboto"/>
                <a:sym typeface="Roboto"/>
              </a:rPr>
              <a:t>In conclusion Through correlation and feature importance analyses, we identified that the 'Average Price' feature is pivotal in forecasting flight prices, underscoring its significance in predictive models.</a:t>
            </a:r>
            <a:endParaRPr>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9cac9e4bdc_0_8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9cac9e4bdc_0_8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We carefully divided the dataset into three parts: 60% for Training, 20% for Validation, and another 20% for Testing. This approach aimed to ensure robust model development and comprehensive evaluation.</a:t>
            </a:r>
            <a:endParaRPr/>
          </a:p>
          <a:p>
            <a:pPr indent="0" lvl="0" marL="0" rtl="0" algn="l">
              <a:lnSpc>
                <a:spcPct val="115000"/>
              </a:lnSpc>
              <a:spcBef>
                <a:spcPts val="1200"/>
              </a:spcBef>
              <a:spcAft>
                <a:spcPts val="0"/>
              </a:spcAft>
              <a:buClr>
                <a:schemeClr val="dk1"/>
              </a:buClr>
              <a:buSzPts val="1100"/>
              <a:buFont typeface="Arial"/>
              <a:buNone/>
            </a:pPr>
            <a:r>
              <a:rPr lang="en"/>
              <a:t>Next, we embarked on a thorough evaluation of various regression models, aiming to uncover the best-suited model for predicting flight prices. On this slide, you'll find a concise summary of the Baseline Models Metrics for the regression models we examined.:</a:t>
            </a:r>
            <a:endParaRPr/>
          </a:p>
          <a:p>
            <a:pPr indent="0" lvl="0" marL="0" rtl="0" algn="l">
              <a:lnSpc>
                <a:spcPct val="115000"/>
              </a:lnSpc>
              <a:spcBef>
                <a:spcPts val="1200"/>
              </a:spcBef>
              <a:spcAft>
                <a:spcPts val="0"/>
              </a:spcAft>
              <a:buClr>
                <a:schemeClr val="dk1"/>
              </a:buClr>
              <a:buSzPts val="1100"/>
              <a:buFont typeface="Arial"/>
              <a:buNone/>
            </a:pPr>
            <a:r>
              <a:rPr lang="en"/>
              <a:t>  - Random Forest Regression outperforms, demonstrating robustness and high predictive accuracy.</a:t>
            </a:r>
            <a:endParaRPr/>
          </a:p>
          <a:p>
            <a:pPr indent="0" lvl="0" marL="0" rtl="0" algn="l">
              <a:lnSpc>
                <a:spcPct val="115000"/>
              </a:lnSpc>
              <a:spcBef>
                <a:spcPts val="1200"/>
              </a:spcBef>
              <a:spcAft>
                <a:spcPts val="0"/>
              </a:spcAft>
              <a:buNone/>
            </a:pPr>
            <a:r>
              <a:rPr lang="en"/>
              <a:t>  - Polynomial regression improves with higher degrees but may lead to overfitting.</a:t>
            </a:r>
            <a:endParaRPr/>
          </a:p>
          <a:p>
            <a:pPr indent="0" lvl="0" marL="0" rtl="0" algn="l">
              <a:lnSpc>
                <a:spcPct val="115000"/>
              </a:lnSpc>
              <a:spcBef>
                <a:spcPts val="1200"/>
              </a:spcBef>
              <a:spcAft>
                <a:spcPts val="0"/>
              </a:spcAft>
              <a:buClr>
                <a:schemeClr val="dk1"/>
              </a:buClr>
              <a:buSzPts val="1100"/>
              <a:buFont typeface="Arial"/>
              <a:buNone/>
            </a:pPr>
            <a:r>
              <a:rPr lang="en"/>
              <a:t>We then applied Feature scaling techniques to improve the performance of regression models, but no significant enhancement was observed, and adverse effects were noted for certain algorithms. Linear Regression showed no noticeable improvement, and scaling worsened results for Polynomial Regression. </a:t>
            </a:r>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cac9e4bdc_0_9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cac9e4bdc_0_9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the retraining phase, the Random Forest model underwent a process of enhancement by incorporating both the training and validation datasets. This amalgamation aimed to broaden the model's knowledge base, allowing it to glean insights from a more extensive pool of data. The objective was to improve the model's predictive capabilities by capturing a more generalized representation of underlying relationships between features and the target variable. Subsequently, the retrained model was evaluated using a separate test dataset to assess its performance on previously unseen data, ensuring its ability to make accurate predictions in real-world scenarios.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**Slide Title: "Retraining, Testing, and Hyperparameter Tuning"**</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**1. Retraining:**</a:t>
            </a:r>
            <a:endParaRPr/>
          </a:p>
          <a:p>
            <a:pPr indent="0" lvl="0" marL="0" rtl="0" algn="l">
              <a:spcBef>
                <a:spcPts val="0"/>
              </a:spcBef>
              <a:spcAft>
                <a:spcPts val="0"/>
              </a:spcAft>
              <a:buClr>
                <a:schemeClr val="dk1"/>
              </a:buClr>
              <a:buSzPts val="1100"/>
              <a:buFont typeface="Arial"/>
              <a:buNone/>
            </a:pPr>
            <a:r>
              <a:rPr lang="en"/>
              <a:t>- Random Forest model retrained on combined training and validation datasets ('X_train' and 'X_val').</a:t>
            </a:r>
            <a:endParaRPr/>
          </a:p>
          <a:p>
            <a:pPr indent="0" lvl="0" marL="0" rtl="0" algn="l">
              <a:spcBef>
                <a:spcPts val="0"/>
              </a:spcBef>
              <a:spcAft>
                <a:spcPts val="0"/>
              </a:spcAft>
              <a:buClr>
                <a:schemeClr val="dk1"/>
              </a:buClr>
              <a:buSzPts val="1100"/>
              <a:buFont typeface="Arial"/>
              <a:buNone/>
            </a:pPr>
            <a:r>
              <a:rPr lang="en"/>
              <a:t>- Expanding model's knowledge base for better understanding of patterns and variations.</a:t>
            </a:r>
            <a:endParaRPr/>
          </a:p>
          <a:p>
            <a:pPr indent="0" lvl="0" marL="0" rtl="0" algn="l">
              <a:spcBef>
                <a:spcPts val="0"/>
              </a:spcBef>
              <a:spcAft>
                <a:spcPts val="0"/>
              </a:spcAft>
              <a:buClr>
                <a:schemeClr val="dk1"/>
              </a:buClr>
              <a:buSzPts val="1100"/>
              <a:buFont typeface="Arial"/>
              <a:buNone/>
            </a:pPr>
            <a:r>
              <a:rPr lang="en"/>
              <a:t>- Ensures a more generalized representation of relationships for improved performance on new data.</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**2. Retrained Model Evaluation:**</a:t>
            </a:r>
            <a:endParaRPr/>
          </a:p>
          <a:p>
            <a:pPr indent="0" lvl="0" marL="0" rtl="0" algn="l">
              <a:spcBef>
                <a:spcPts val="0"/>
              </a:spcBef>
              <a:spcAft>
                <a:spcPts val="0"/>
              </a:spcAft>
              <a:buClr>
                <a:schemeClr val="dk1"/>
              </a:buClr>
              <a:buSzPts val="1100"/>
              <a:buFont typeface="Arial"/>
              <a:buNone/>
            </a:pPr>
            <a:r>
              <a:rPr lang="en"/>
              <a:t>- Model evaluated on separate test dataset ('X_test').</a:t>
            </a:r>
            <a:endParaRPr/>
          </a:p>
          <a:p>
            <a:pPr indent="0" lvl="0" marL="0" rtl="0" algn="l">
              <a:spcBef>
                <a:spcPts val="0"/>
              </a:spcBef>
              <a:spcAft>
                <a:spcPts val="0"/>
              </a:spcAft>
              <a:buClr>
                <a:schemeClr val="dk1"/>
              </a:buClr>
              <a:buSzPts val="1100"/>
              <a:buFont typeface="Arial"/>
              <a:buNone/>
            </a:pPr>
            <a:r>
              <a:rPr lang="en"/>
              <a:t>- Performance metrics:</a:t>
            </a:r>
            <a:endParaRPr/>
          </a:p>
          <a:p>
            <a:pPr indent="0" lvl="0" marL="0" rtl="0" algn="l">
              <a:spcBef>
                <a:spcPts val="0"/>
              </a:spcBef>
              <a:spcAft>
                <a:spcPts val="0"/>
              </a:spcAft>
              <a:buClr>
                <a:schemeClr val="dk1"/>
              </a:buClr>
              <a:buSzPts val="1100"/>
              <a:buFont typeface="Arial"/>
              <a:buNone/>
            </a:pPr>
            <a:r>
              <a:rPr lang="en"/>
              <a:t>  - Train score: 0.9632</a:t>
            </a:r>
            <a:endParaRPr/>
          </a:p>
          <a:p>
            <a:pPr indent="0" lvl="0" marL="0" rtl="0" algn="l">
              <a:spcBef>
                <a:spcPts val="0"/>
              </a:spcBef>
              <a:spcAft>
                <a:spcPts val="0"/>
              </a:spcAft>
              <a:buClr>
                <a:schemeClr val="dk1"/>
              </a:buClr>
              <a:buSzPts val="1100"/>
              <a:buFont typeface="Arial"/>
              <a:buNone/>
            </a:pPr>
            <a:r>
              <a:rPr lang="en"/>
              <a:t>  - Test score: 0.9459</a:t>
            </a:r>
            <a:endParaRPr/>
          </a:p>
          <a:p>
            <a:pPr indent="0" lvl="0" marL="0" rtl="0" algn="l">
              <a:spcBef>
                <a:spcPts val="0"/>
              </a:spcBef>
              <a:spcAft>
                <a:spcPts val="0"/>
              </a:spcAft>
              <a:buClr>
                <a:schemeClr val="dk1"/>
              </a:buClr>
              <a:buSzPts val="1100"/>
              <a:buFont typeface="Arial"/>
              <a:buNone/>
            </a:pPr>
            <a:r>
              <a:rPr lang="en"/>
              <a:t>  - MAE: 61.87</a:t>
            </a:r>
            <a:endParaRPr/>
          </a:p>
          <a:p>
            <a:pPr indent="0" lvl="0" marL="0" rtl="0" algn="l">
              <a:spcBef>
                <a:spcPts val="0"/>
              </a:spcBef>
              <a:spcAft>
                <a:spcPts val="0"/>
              </a:spcAft>
              <a:buClr>
                <a:schemeClr val="dk1"/>
              </a:buClr>
              <a:buSzPts val="1100"/>
              <a:buFont typeface="Arial"/>
              <a:buNone/>
            </a:pPr>
            <a:r>
              <a:rPr lang="en"/>
              <a:t>  - MSE: 40409.87</a:t>
            </a:r>
            <a:endParaRPr/>
          </a:p>
          <a:p>
            <a:pPr indent="0" lvl="0" marL="0" rtl="0" algn="l">
              <a:spcBef>
                <a:spcPts val="0"/>
              </a:spcBef>
              <a:spcAft>
                <a:spcPts val="0"/>
              </a:spcAft>
              <a:buClr>
                <a:schemeClr val="dk1"/>
              </a:buClr>
              <a:buSzPts val="1100"/>
              <a:buFont typeface="Arial"/>
              <a:buNone/>
            </a:pPr>
            <a:r>
              <a:rPr lang="en"/>
              <a:t>  - RMSE: 201.02</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**3. Hyperparameter Tuning:**</a:t>
            </a:r>
            <a:endParaRPr/>
          </a:p>
          <a:p>
            <a:pPr indent="0" lvl="0" marL="0" rtl="0" algn="l">
              <a:spcBef>
                <a:spcPts val="0"/>
              </a:spcBef>
              <a:spcAft>
                <a:spcPts val="0"/>
              </a:spcAft>
              <a:buClr>
                <a:schemeClr val="dk1"/>
              </a:buClr>
              <a:buSzPts val="1100"/>
              <a:buFont typeface="Arial"/>
              <a:buNone/>
            </a:pPr>
            <a:r>
              <a:rPr lang="en"/>
              <a:t>- Utilized Randomized Search CV to optimize Random Forest model's hyperparameters.</a:t>
            </a:r>
            <a:endParaRPr/>
          </a:p>
          <a:p>
            <a:pPr indent="0" lvl="0" marL="0" rtl="0" algn="l">
              <a:spcBef>
                <a:spcPts val="0"/>
              </a:spcBef>
              <a:spcAft>
                <a:spcPts val="0"/>
              </a:spcAft>
              <a:buClr>
                <a:schemeClr val="dk1"/>
              </a:buClr>
              <a:buSzPts val="1100"/>
              <a:buFont typeface="Arial"/>
              <a:buNone/>
            </a:pPr>
            <a:r>
              <a:rPr lang="en"/>
              <a:t>- Parameters tuned: 'n_estimators,' 'max_features,' 'max_depth,' 'min_samples_split,' 'min_samples_leaf.'</a:t>
            </a:r>
            <a:endParaRPr/>
          </a:p>
          <a:p>
            <a:pPr indent="0" lvl="0" marL="0" rtl="0" algn="l">
              <a:spcBef>
                <a:spcPts val="0"/>
              </a:spcBef>
              <a:spcAft>
                <a:spcPts val="0"/>
              </a:spcAft>
              <a:buClr>
                <a:schemeClr val="dk1"/>
              </a:buClr>
              <a:buSzPts val="1100"/>
              <a:buFont typeface="Arial"/>
              <a:buNone/>
            </a:pPr>
            <a:r>
              <a:rPr lang="en"/>
              <a:t>- Goal: Identify optimal combination enhancing model's predictive accuracy.</a:t>
            </a:r>
            <a:endParaRPr/>
          </a:p>
          <a:p>
            <a:pPr indent="0" lvl="0" marL="0" rtl="0" algn="l">
              <a:spcBef>
                <a:spcPts val="0"/>
              </a:spcBef>
              <a:spcAft>
                <a:spcPts val="0"/>
              </a:spcAft>
              <a:buClr>
                <a:schemeClr val="dk1"/>
              </a:buClr>
              <a:buSzPts val="1100"/>
              <a:buFont typeface="Arial"/>
              <a:buNone/>
            </a:pPr>
            <a:r>
              <a:rPr lang="en"/>
              <a:t>- Metrics:</a:t>
            </a:r>
            <a:endParaRPr/>
          </a:p>
          <a:p>
            <a:pPr indent="0" lvl="0" marL="0" rtl="0" algn="l">
              <a:spcBef>
                <a:spcPts val="0"/>
              </a:spcBef>
              <a:spcAft>
                <a:spcPts val="0"/>
              </a:spcAft>
              <a:buClr>
                <a:schemeClr val="dk1"/>
              </a:buClr>
              <a:buSzPts val="1100"/>
              <a:buFont typeface="Arial"/>
              <a:buNone/>
            </a:pPr>
            <a:r>
              <a:rPr lang="en"/>
              <a:t>  - MAE: 64.19</a:t>
            </a:r>
            <a:endParaRPr/>
          </a:p>
          <a:p>
            <a:pPr indent="0" lvl="0" marL="0" rtl="0" algn="l">
              <a:spcBef>
                <a:spcPts val="0"/>
              </a:spcBef>
              <a:spcAft>
                <a:spcPts val="0"/>
              </a:spcAft>
              <a:buClr>
                <a:schemeClr val="dk1"/>
              </a:buClr>
              <a:buSzPts val="1100"/>
              <a:buFont typeface="Arial"/>
              <a:buNone/>
            </a:pPr>
            <a:r>
              <a:rPr lang="en"/>
              <a:t>  - MSE: 41409.93</a:t>
            </a:r>
            <a:endParaRPr/>
          </a:p>
          <a:p>
            <a:pPr indent="0" lvl="0" marL="0" rtl="0" algn="l">
              <a:spcBef>
                <a:spcPts val="0"/>
              </a:spcBef>
              <a:spcAft>
                <a:spcPts val="0"/>
              </a:spcAft>
              <a:buClr>
                <a:schemeClr val="dk1"/>
              </a:buClr>
              <a:buSzPts val="1100"/>
              <a:buFont typeface="Arial"/>
              <a:buNone/>
            </a:pPr>
            <a:r>
              <a:rPr lang="en"/>
              <a:t>  - RMSE: 203.49</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**4. Tuning Impact:**</a:t>
            </a:r>
            <a:endParaRPr/>
          </a:p>
          <a:p>
            <a:pPr indent="0" lvl="0" marL="0" rtl="0" algn="l">
              <a:spcBef>
                <a:spcPts val="0"/>
              </a:spcBef>
              <a:spcAft>
                <a:spcPts val="0"/>
              </a:spcAft>
              <a:buClr>
                <a:schemeClr val="dk1"/>
              </a:buClr>
              <a:buSzPts val="1100"/>
              <a:buFont typeface="Arial"/>
              <a:buNone/>
            </a:pPr>
            <a:r>
              <a:rPr lang="en"/>
              <a:t>- Despite a thorough search, model's performance remained consistent.</a:t>
            </a:r>
            <a:endParaRPr/>
          </a:p>
          <a:p>
            <a:pPr indent="0" lvl="0" marL="0" rtl="0" algn="l">
              <a:spcBef>
                <a:spcPts val="0"/>
              </a:spcBef>
              <a:spcAft>
                <a:spcPts val="0"/>
              </a:spcAft>
              <a:buClr>
                <a:schemeClr val="dk1"/>
              </a:buClr>
              <a:buSzPts val="1100"/>
              <a:buFont typeface="Arial"/>
              <a:buNone/>
            </a:pPr>
            <a:r>
              <a:rPr lang="en"/>
              <a:t>- Indication that initial model configuration may already be near optimal settings.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a:t>**Conclusion:**</a:t>
            </a:r>
            <a:endParaRPr/>
          </a:p>
          <a:p>
            <a:pPr indent="0" lvl="0" marL="0" rtl="0" algn="l">
              <a:spcBef>
                <a:spcPts val="0"/>
              </a:spcBef>
              <a:spcAft>
                <a:spcPts val="0"/>
              </a:spcAft>
              <a:buClr>
                <a:schemeClr val="dk1"/>
              </a:buClr>
              <a:buSzPts val="1100"/>
              <a:buFont typeface="Arial"/>
              <a:buNone/>
            </a:pPr>
            <a:r>
              <a:rPr lang="en"/>
              <a:t>- Retraining and testing ensured robust performance on unseen data.</a:t>
            </a:r>
            <a:endParaRPr/>
          </a:p>
          <a:p>
            <a:pPr indent="0" lvl="0" marL="0" rtl="0" algn="l">
              <a:spcBef>
                <a:spcPts val="0"/>
              </a:spcBef>
              <a:spcAft>
                <a:spcPts val="0"/>
              </a:spcAft>
              <a:buClr>
                <a:schemeClr val="dk1"/>
              </a:buClr>
              <a:buSzPts val="1100"/>
              <a:buFont typeface="Arial"/>
              <a:buNone/>
            </a:pPr>
            <a:r>
              <a:rPr lang="en"/>
              <a:t>- Hyperparameter tuning, while performed comprehensively, did not significantly enhance predictive capability, suggesting the initial model configuration is already effective.</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29cf8168172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29cf816817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Hyperparameter tuning is a crucial step in optimizing the performance of machine learning models, and in this case, it was applied to a Random Forest model. The process involved using Randomized Search CV to explore a predefined hyperparameter space, including parameters like the number of trees, maximum features for node splitting, maximum tree depth, minimum samples required to split a node, and minimum samples for a leaf node. The Randomized Search CV method rigorously evaluated various hyperparameter combinations through 5-fold cross-validation, aiming to identify the optimal set that minimizes mean squared error.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29cb6b2d7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29cb6b2d7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study conducted an exhaustive exploration of various parameters within the model but found that the model's performance did not improve significantly despite the thorough search as shown in the slide. So, Randomized Search Cross-Validation iterations did not contribute to enhancing the model's predictive capability. This suggests that the initial configuration of the model may already be close to its optimal settings.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9cb6b2d775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9cb6b2d77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In conclusion, The RandomForestRegressor model displayed remarkable predictive performance in estimating flight ticket prices, achieving an impressive R2 of 0.945 on the test set. The model's proficiency was evident in lower error metrics, particularly the RMSE of $201.02. The final model showcased outstanding accuracy, predicting ticket prices within an approximate range of $61.87 on the test set. This was reaffirmed by a close examination of the 'Predicted Price' versus 'Actual Price' comparison, highlighting the model's exceptional ability to accurately estimate flight costs.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a326a9738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a326a9738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highlight>
                  <a:schemeClr val="accent4"/>
                </a:highlight>
              </a:rPr>
              <a:t>In a time of unpredictable fluctuations in airfare, making cost-effective travel decisions has become difficult. To solve this issue </a:t>
            </a:r>
            <a:r>
              <a:rPr lang="en">
                <a:solidFill>
                  <a:schemeClr val="dk1"/>
                </a:solidFill>
                <a:highlight>
                  <a:schemeClr val="accent4"/>
                </a:highlight>
              </a:rPr>
              <a:t>Our goal is to </a:t>
            </a:r>
            <a:r>
              <a:rPr lang="en">
                <a:solidFill>
                  <a:srgbClr val="262626"/>
                </a:solidFill>
                <a:highlight>
                  <a:schemeClr val="accent4"/>
                </a:highlight>
              </a:rPr>
              <a:t>To forecast flight prices by selecting optimum time for travel and then selecting the cheapest flight to the desired destination.</a:t>
            </a:r>
            <a:r>
              <a:rPr lang="en">
                <a:highlight>
                  <a:schemeClr val="accent4"/>
                </a:highlight>
              </a:rPr>
              <a:t> We aspire to achieve this through a machine learning solution that enhances journeys, thus providing users with valuable recommendations and insights for a seamless and budget-conscious air travel experience.</a:t>
            </a:r>
            <a:endParaRPr>
              <a:highlight>
                <a:schemeClr val="accent4"/>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29cb6b2d77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29cb6b2d77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There are several areas where we could expand and refine our analysis: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1. Autocorrelation Consideration:</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One aspect to delve into further is autocorrelation within our dataset. Exploring and understanding the temporal patterns and dependencies within the flight price data could provide valuable insights for predictive modeling.</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2. Expanding Sources and Destinations:</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Our analysis could benefit from incorporating a more extensive range of sources and destinations. Including additional airports or locations could render our predictive model more comprehensive and adaptable to a broader spectrum of flight routes.</a:t>
            </a:r>
            <a:endParaRPr sz="1200">
              <a:solidFill>
                <a:schemeClr val="dk1"/>
              </a:solidFill>
              <a:latin typeface="Roboto"/>
              <a:ea typeface="Roboto"/>
              <a:cs typeface="Roboto"/>
              <a:sym typeface="Roboto"/>
            </a:endParaRPr>
          </a:p>
          <a:p>
            <a:pPr indent="0" lvl="0" marL="0" rtl="0" algn="l">
              <a:lnSpc>
                <a:spcPct val="115000"/>
              </a:lnSpc>
              <a:spcBef>
                <a:spcPts val="1500"/>
              </a:spcBef>
              <a:spcAft>
                <a:spcPts val="0"/>
              </a:spcAft>
              <a:buNone/>
            </a:pPr>
            <a:r>
              <a:rPr lang="en" sz="1200">
                <a:solidFill>
                  <a:schemeClr val="dk1"/>
                </a:solidFill>
                <a:latin typeface="Roboto"/>
                <a:ea typeface="Roboto"/>
                <a:cs typeface="Roboto"/>
                <a:sym typeface="Roboto"/>
              </a:rPr>
              <a:t>3. Extending the Period:</a:t>
            </a:r>
            <a:endParaRPr sz="1200">
              <a:solidFill>
                <a:schemeClr val="dk1"/>
              </a:solidFill>
              <a:latin typeface="Roboto"/>
              <a:ea typeface="Roboto"/>
              <a:cs typeface="Roboto"/>
              <a:sym typeface="Roboto"/>
            </a:endParaRPr>
          </a:p>
          <a:p>
            <a:pPr indent="-304800" lvl="0" marL="457200" rtl="0" algn="l">
              <a:lnSpc>
                <a:spcPct val="115000"/>
              </a:lnSpc>
              <a:spcBef>
                <a:spcPts val="1500"/>
              </a:spcBef>
              <a:spcAft>
                <a:spcPts val="0"/>
              </a:spcAft>
              <a:buClr>
                <a:schemeClr val="dk1"/>
              </a:buClr>
              <a:buSzPts val="1200"/>
              <a:buFont typeface="Roboto"/>
              <a:buChar char="●"/>
            </a:pPr>
            <a:r>
              <a:rPr lang="en" sz="1200">
                <a:solidFill>
                  <a:schemeClr val="dk1"/>
                </a:solidFill>
                <a:latin typeface="Roboto"/>
                <a:ea typeface="Roboto"/>
                <a:cs typeface="Roboto"/>
                <a:sym typeface="Roboto"/>
              </a:rPr>
              <a:t>Extending the time period covered in our dataset could offer deeper insights into seasonality, trend variations, and long-term patterns affecting flight prices. By analyzing data over a more extended period, we can capture more comprehensive trends and fluctuations.</a:t>
            </a:r>
            <a:endParaRPr sz="1200">
              <a:solidFill>
                <a:schemeClr val="dk1"/>
              </a:solidFill>
              <a:latin typeface="Roboto"/>
              <a:ea typeface="Roboto"/>
              <a:cs typeface="Roboto"/>
              <a:sym typeface="Roboto"/>
            </a:endParaRPr>
          </a:p>
          <a:p>
            <a:pPr indent="0" lvl="0" marL="0" rtl="0" algn="l">
              <a:spcBef>
                <a:spcPts val="15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826bc0f18f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826bc0f18f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first step to </a:t>
            </a:r>
            <a:r>
              <a:rPr lang="en"/>
              <a:t>achieve</a:t>
            </a:r>
            <a:r>
              <a:rPr lang="en"/>
              <a:t> </a:t>
            </a:r>
            <a:r>
              <a:rPr lang="en"/>
              <a:t>our</a:t>
            </a:r>
            <a:r>
              <a:rPr lang="en"/>
              <a:t> goal is data collection. </a:t>
            </a:r>
            <a:endParaRPr/>
          </a:p>
          <a:p>
            <a:pPr indent="0" lvl="0" marL="0" rtl="0" algn="l">
              <a:spcBef>
                <a:spcPts val="0"/>
              </a:spcBef>
              <a:spcAft>
                <a:spcPts val="0"/>
              </a:spcAft>
              <a:buNone/>
            </a:pPr>
            <a:r>
              <a:rPr lang="en"/>
              <a:t>Our project relies on extracting detailed data from Kayak website (</a:t>
            </a:r>
            <a:r>
              <a:rPr lang="en" u="sng">
                <a:solidFill>
                  <a:schemeClr val="hlink"/>
                </a:solidFill>
                <a:hlinkClick r:id="rId2"/>
              </a:rPr>
              <a:t>https://www.kayak.com/</a:t>
            </a:r>
            <a:r>
              <a:rPr lang="en"/>
              <a:t>). We have </a:t>
            </a:r>
            <a:r>
              <a:rPr lang="en" sz="1200">
                <a:solidFill>
                  <a:srgbClr val="0F0F0F"/>
                </a:solidFill>
                <a:latin typeface="Roboto"/>
                <a:ea typeface="Roboto"/>
                <a:cs typeface="Roboto"/>
                <a:sym typeface="Roboto"/>
              </a:rPr>
              <a:t>used Selenium and BeautifulSoup for web scraping. We then Gathered data for 12 specific routes from Kayak for dates between February 1, 2024, and April 30, 2024. We </a:t>
            </a:r>
            <a:r>
              <a:rPr lang="en" sz="1200">
                <a:solidFill>
                  <a:srgbClr val="0F0F0F"/>
                </a:solidFill>
                <a:latin typeface="Roboto"/>
                <a:ea typeface="Roboto"/>
                <a:cs typeface="Roboto"/>
                <a:sym typeface="Roboto"/>
              </a:rPr>
              <a:t>organised</a:t>
            </a:r>
            <a:r>
              <a:rPr lang="en" sz="1200">
                <a:solidFill>
                  <a:srgbClr val="0F0F0F"/>
                </a:solidFill>
                <a:latin typeface="Roboto"/>
                <a:ea typeface="Roboto"/>
                <a:cs typeface="Roboto"/>
                <a:sym typeface="Roboto"/>
              </a:rPr>
              <a:t> the data into CSV files for each route.</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a:t>This dataset includes features like </a:t>
            </a:r>
            <a:r>
              <a:rPr lang="en">
                <a:solidFill>
                  <a:srgbClr val="262626"/>
                </a:solidFill>
              </a:rPr>
              <a:t>Source &amp; Destination, Date of flight scheduled, Price, Duration, Total Stops and Airline name</a:t>
            </a:r>
            <a:r>
              <a:rPr lang="en"/>
              <a:t> </a:t>
            </a:r>
            <a:r>
              <a:rPr lang="en"/>
              <a:t>serving as a backbone for model adaptability.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9cac9e4bdc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9cac9e4bdc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some of the screenshots taken during the scraping process. </a:t>
            </a:r>
            <a:r>
              <a:rPr lang="en"/>
              <a:t>We have used a </a:t>
            </a:r>
            <a:r>
              <a:rPr lang="en"/>
              <a:t>User-interactive scraping that involved allowing users to input routes and dates as </a:t>
            </a:r>
            <a:r>
              <a:rPr lang="en"/>
              <a:t>shown</a:t>
            </a:r>
            <a:r>
              <a:rPr lang="en"/>
              <a:t> in the pictures.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9cac9e4bd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9cac9e4bd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purpose of this project we have scraped routes for these 4 places namely Moscow, New York, Paris, and Riyadh.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9cac9e4bdc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9cac9e4bdc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While scraping we faced multiple </a:t>
            </a:r>
            <a:r>
              <a:rPr lang="en"/>
              <a:t>challenges</a:t>
            </a:r>
            <a:r>
              <a:rPr lang="en"/>
              <a:t> like there was a </a:t>
            </a:r>
            <a:r>
              <a:rPr lang="en"/>
              <a:t>captcha</a:t>
            </a:r>
            <a:r>
              <a:rPr lang="en"/>
              <a:t> that the website had employed so we had to Alert the user to solve the captcha so that the code could resume scraping.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9cac9e4bdc_0_8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9cac9e4bdc_0_8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F0F0F"/>
                </a:solidFill>
                <a:latin typeface="Roboto"/>
                <a:ea typeface="Roboto"/>
                <a:cs typeface="Roboto"/>
                <a:sym typeface="Roboto"/>
              </a:rPr>
              <a:t>Our scraping efforts yielded a dataset covering data from February 1, 2024, to April 30, 2024 as shown in the figure. With detailed flight information for 12 specific routes stored in CSV files, this dataset is a cornerstone for training and refining predictive models.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9cf8168172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9cf8168172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After collecting the data, </a:t>
            </a:r>
            <a:r>
              <a:rPr lang="en" sz="1200">
                <a:solidFill>
                  <a:srgbClr val="0F0F0F"/>
                </a:solidFill>
                <a:latin typeface="Roboto"/>
                <a:ea typeface="Roboto"/>
                <a:cs typeface="Roboto"/>
                <a:sym typeface="Roboto"/>
              </a:rPr>
              <a:t>We used a rigorous cleaning process, by employing the Interquartile Range method, to improve dataset accuracy. </a:t>
            </a:r>
            <a:endParaRPr sz="1200">
              <a:solidFill>
                <a:srgbClr val="0F0F0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To achieve this :</a:t>
            </a:r>
            <a:endParaRPr sz="1200">
              <a:solidFill>
                <a:srgbClr val="0F0F0F"/>
              </a:solidFill>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b="1" lang="en">
                <a:solidFill>
                  <a:schemeClr val="dk1"/>
                </a:solidFill>
              </a:rPr>
              <a:t>“ We first Studied the Outliers “</a:t>
            </a:r>
            <a:endParaRPr b="1">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where</a:t>
            </a:r>
            <a:r>
              <a:rPr b="1" lang="en">
                <a:solidFill>
                  <a:schemeClr val="dk1"/>
                </a:solidFill>
              </a:rPr>
              <a:t> we </a:t>
            </a:r>
            <a:r>
              <a:rPr lang="en" sz="1200">
                <a:solidFill>
                  <a:srgbClr val="0F0F0F"/>
                </a:solidFill>
                <a:latin typeface="Roboto"/>
                <a:ea typeface="Roboto"/>
                <a:cs typeface="Roboto"/>
                <a:sym typeface="Roboto"/>
              </a:rPr>
              <a:t>Explored and visualized potential outliers using boxplots.</a:t>
            </a:r>
            <a:endParaRPr b="1">
              <a:solidFill>
                <a:schemeClr val="dk1"/>
              </a:solidFill>
            </a:endParaRPr>
          </a:p>
          <a:p>
            <a:pPr indent="0" lvl="0" marL="0" rtl="0" algn="l">
              <a:spcBef>
                <a:spcPts val="0"/>
              </a:spcBef>
              <a:spcAft>
                <a:spcPts val="0"/>
              </a:spcAft>
              <a:buClr>
                <a:schemeClr val="dk1"/>
              </a:buClr>
              <a:buSzPts val="1100"/>
              <a:buFont typeface="Arial"/>
              <a:buNone/>
            </a:pPr>
            <a:r>
              <a:rPr lang="en" sz="1200">
                <a:solidFill>
                  <a:srgbClr val="0F0F0F"/>
                </a:solidFill>
                <a:latin typeface="Roboto"/>
                <a:ea typeface="Roboto"/>
                <a:cs typeface="Roboto"/>
                <a:sym typeface="Roboto"/>
              </a:rPr>
              <a:t>In this analysis, a 4x3 subplot grid visually presents potential outliers in flight prices across diverse routes. Matplotlib's boxplot function, generated boxplots using the 'Price' column from the DataFrame collection. Each subplot corresponds to a specific route, aiding easy identification with titles indicating source and destination cities. This visual approach effectively highlights outliers as data points extending beyond the box-and-whisker plots. This method facilitates clear detection and assessment of their deviation from the median price distribution for each route.</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9cf8168172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9cf8168172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0F0F0F"/>
                </a:solidFill>
                <a:latin typeface="Roboto"/>
                <a:ea typeface="Roboto"/>
                <a:cs typeface="Roboto"/>
                <a:sym typeface="Roboto"/>
              </a:rPr>
              <a:t>"We then worked on Outlier Handling using Interquartile Range (IQR)"</a:t>
            </a:r>
            <a:endParaRPr b="1" sz="1200">
              <a:solidFill>
                <a:srgbClr val="0F0F0F"/>
              </a:solidFill>
              <a:latin typeface="Roboto"/>
              <a:ea typeface="Roboto"/>
              <a:cs typeface="Roboto"/>
              <a:sym typeface="Roboto"/>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rPr lang="en" sz="1200">
                <a:solidFill>
                  <a:srgbClr val="0F0F0F"/>
                </a:solidFill>
                <a:latin typeface="Roboto"/>
                <a:ea typeface="Roboto"/>
                <a:cs typeface="Roboto"/>
                <a:sym typeface="Roboto"/>
              </a:rPr>
              <a:t>In this phase, we employ the Interquartile Range (IQR) method to identify and remove outliers from flight price data across various routes. The process involves establishing lower and upper bounds, creating boolean masks to filter outliers, and replacing them with 'NaN'. The cleaned datasets are then reindexed, ensuring organized and consistent structures post-outlier removal.</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sz="1200">
              <a:solidFill>
                <a:srgbClr val="0F0F0F"/>
              </a:solidFill>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0"/>
              </a:spcBef>
              <a:spcAft>
                <a:spcPts val="0"/>
              </a:spcAft>
              <a:buClr>
                <a:schemeClr val="accent2"/>
              </a:buClr>
              <a:buSzPts val="1100"/>
              <a:buChar char="○"/>
              <a:defRPr>
                <a:solidFill>
                  <a:schemeClr val="accent2"/>
                </a:solidFill>
              </a:defRPr>
            </a:lvl2pPr>
            <a:lvl3pPr indent="-298450" lvl="2" marL="1371600">
              <a:spcBef>
                <a:spcPts val="0"/>
              </a:spcBef>
              <a:spcAft>
                <a:spcPts val="0"/>
              </a:spcAft>
              <a:buClr>
                <a:schemeClr val="accent2"/>
              </a:buClr>
              <a:buSzPts val="1100"/>
              <a:buChar char="■"/>
              <a:defRPr>
                <a:solidFill>
                  <a:schemeClr val="accent2"/>
                </a:solidFill>
              </a:defRPr>
            </a:lvl3pPr>
            <a:lvl4pPr indent="-298450" lvl="3" marL="1828800">
              <a:spcBef>
                <a:spcPts val="0"/>
              </a:spcBef>
              <a:spcAft>
                <a:spcPts val="0"/>
              </a:spcAft>
              <a:buClr>
                <a:schemeClr val="accent2"/>
              </a:buClr>
              <a:buSzPts val="1100"/>
              <a:buChar char="●"/>
              <a:defRPr>
                <a:solidFill>
                  <a:schemeClr val="accent2"/>
                </a:solidFill>
              </a:defRPr>
            </a:lvl4pPr>
            <a:lvl5pPr indent="-298450" lvl="4" marL="2286000">
              <a:spcBef>
                <a:spcPts val="0"/>
              </a:spcBef>
              <a:spcAft>
                <a:spcPts val="0"/>
              </a:spcAft>
              <a:buClr>
                <a:schemeClr val="accent2"/>
              </a:buClr>
              <a:buSzPts val="1100"/>
              <a:buChar char="○"/>
              <a:defRPr>
                <a:solidFill>
                  <a:schemeClr val="accent2"/>
                </a:solidFill>
              </a:defRPr>
            </a:lvl5pPr>
            <a:lvl6pPr indent="-298450" lvl="5" marL="2743200">
              <a:spcBef>
                <a:spcPts val="0"/>
              </a:spcBef>
              <a:spcAft>
                <a:spcPts val="0"/>
              </a:spcAft>
              <a:buClr>
                <a:schemeClr val="accent2"/>
              </a:buClr>
              <a:buSzPts val="1100"/>
              <a:buChar char="■"/>
              <a:defRPr>
                <a:solidFill>
                  <a:schemeClr val="accent2"/>
                </a:solidFill>
              </a:defRPr>
            </a:lvl6pPr>
            <a:lvl7pPr indent="-298450" lvl="6" marL="3200400">
              <a:spcBef>
                <a:spcPts val="0"/>
              </a:spcBef>
              <a:spcAft>
                <a:spcPts val="0"/>
              </a:spcAft>
              <a:buClr>
                <a:schemeClr val="accent2"/>
              </a:buClr>
              <a:buSzPts val="1100"/>
              <a:buChar char="●"/>
              <a:defRPr>
                <a:solidFill>
                  <a:schemeClr val="accent2"/>
                </a:solidFill>
              </a:defRPr>
            </a:lvl7pPr>
            <a:lvl8pPr indent="-298450" lvl="7" marL="3657600">
              <a:spcBef>
                <a:spcPts val="0"/>
              </a:spcBef>
              <a:spcAft>
                <a:spcPts val="0"/>
              </a:spcAft>
              <a:buClr>
                <a:schemeClr val="accent2"/>
              </a:buClr>
              <a:buSzPts val="1100"/>
              <a:buChar char="○"/>
              <a:defRPr>
                <a:solidFill>
                  <a:schemeClr val="accent2"/>
                </a:solidFill>
              </a:defRPr>
            </a:lvl8pPr>
            <a:lvl9pPr indent="-298450" lvl="8" marL="4114800">
              <a:spcBef>
                <a:spcPts val="0"/>
              </a:spcBef>
              <a:spcAft>
                <a:spcPts val="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kayak.com/" TargetMode="Externa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 name="Shape 63"/>
        <p:cNvGrpSpPr/>
        <p:nvPr/>
      </p:nvGrpSpPr>
      <p:grpSpPr>
        <a:xfrm>
          <a:off x="0" y="0"/>
          <a:ext cx="0" cy="0"/>
          <a:chOff x="0" y="0"/>
          <a:chExt cx="0" cy="0"/>
        </a:xfrm>
      </p:grpSpPr>
      <p:sp>
        <p:nvSpPr>
          <p:cNvPr id="64" name="Google Shape;64;p13"/>
          <p:cNvSpPr txBox="1"/>
          <p:nvPr>
            <p:ph type="ctrTitle"/>
          </p:nvPr>
        </p:nvSpPr>
        <p:spPr>
          <a:xfrm>
            <a:off x="465175" y="1578675"/>
            <a:ext cx="6516900" cy="127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Predicting Flight Ticket Prices</a:t>
            </a:r>
            <a:br>
              <a:rPr lang="en"/>
            </a:br>
            <a:r>
              <a:rPr lang="en" sz="2155"/>
              <a:t>Web-Scraping/Regression</a:t>
            </a:r>
            <a:endParaRPr sz="2155"/>
          </a:p>
        </p:txBody>
      </p:sp>
      <p:pic>
        <p:nvPicPr>
          <p:cNvPr id="65" name="Google Shape;65;p13"/>
          <p:cNvPicPr preferRelativeResize="0"/>
          <p:nvPr/>
        </p:nvPicPr>
        <p:blipFill>
          <a:blip r:embed="rId3">
            <a:alphaModFix/>
          </a:blip>
          <a:stretch>
            <a:fillRect/>
          </a:stretch>
        </p:blipFill>
        <p:spPr>
          <a:xfrm>
            <a:off x="465163" y="-133275"/>
            <a:ext cx="7993027" cy="1451850"/>
          </a:xfrm>
          <a:prstGeom prst="rect">
            <a:avLst/>
          </a:prstGeom>
          <a:noFill/>
          <a:ln>
            <a:noFill/>
          </a:ln>
        </p:spPr>
      </p:pic>
      <p:sp>
        <p:nvSpPr>
          <p:cNvPr id="66" name="Google Shape;66;p13"/>
          <p:cNvSpPr txBox="1"/>
          <p:nvPr>
            <p:ph type="ctrTitle"/>
          </p:nvPr>
        </p:nvSpPr>
        <p:spPr>
          <a:xfrm>
            <a:off x="2360150" y="3803325"/>
            <a:ext cx="6899400" cy="1272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38976"/>
              <a:buNone/>
            </a:pPr>
            <a:r>
              <a:rPr lang="en" sz="2540">
                <a:solidFill>
                  <a:schemeClr val="lt1"/>
                </a:solidFill>
              </a:rPr>
              <a:t>Done By:</a:t>
            </a:r>
            <a:br>
              <a:rPr lang="en" sz="2540">
                <a:solidFill>
                  <a:schemeClr val="lt1"/>
                </a:solidFill>
              </a:rPr>
            </a:br>
            <a:endParaRPr sz="2540">
              <a:solidFill>
                <a:schemeClr val="lt1"/>
              </a:solidFill>
            </a:endParaRPr>
          </a:p>
          <a:p>
            <a:pPr indent="0" lvl="0" marL="0" rtl="0" algn="l">
              <a:spcBef>
                <a:spcPts val="0"/>
              </a:spcBef>
              <a:spcAft>
                <a:spcPts val="0"/>
              </a:spcAft>
              <a:buSzPct val="38976"/>
              <a:buNone/>
            </a:pPr>
            <a:r>
              <a:rPr lang="en" sz="2540">
                <a:solidFill>
                  <a:schemeClr val="lt1"/>
                </a:solidFill>
              </a:rPr>
              <a:t>Maitreyee Gadwe                Divya Mahajan</a:t>
            </a:r>
            <a:endParaRPr sz="254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t/>
            </a:r>
            <a:endParaRPr/>
          </a:p>
        </p:txBody>
      </p:sp>
      <p:pic>
        <p:nvPicPr>
          <p:cNvPr id="133" name="Google Shape;133;p22"/>
          <p:cNvPicPr preferRelativeResize="0"/>
          <p:nvPr/>
        </p:nvPicPr>
        <p:blipFill>
          <a:blip r:embed="rId3">
            <a:alphaModFix/>
          </a:blip>
          <a:stretch>
            <a:fillRect/>
          </a:stretch>
        </p:blipFill>
        <p:spPr>
          <a:xfrm>
            <a:off x="922375" y="1525950"/>
            <a:ext cx="7498426" cy="3387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3"/>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39" name="Google Shape;139;p23"/>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lnSpc>
                <a:spcPct val="125000"/>
              </a:lnSpc>
              <a:spcBef>
                <a:spcPts val="1800"/>
              </a:spcBef>
              <a:spcAft>
                <a:spcPts val="0"/>
              </a:spcAft>
              <a:buNone/>
            </a:pPr>
            <a:r>
              <a:t/>
            </a:r>
            <a:endParaRPr sz="2150">
              <a:solidFill>
                <a:srgbClr val="1F2328"/>
              </a:solidFill>
              <a:highlight>
                <a:srgbClr val="FFFFFF"/>
              </a:highlight>
              <a:latin typeface="Merriweather"/>
              <a:ea typeface="Merriweather"/>
              <a:cs typeface="Merriweather"/>
              <a:sym typeface="Merriweather"/>
            </a:endParaRPr>
          </a:p>
          <a:p>
            <a:pPr indent="0" lvl="0" marL="0" rtl="0" algn="l">
              <a:lnSpc>
                <a:spcPct val="125000"/>
              </a:lnSpc>
              <a:spcBef>
                <a:spcPts val="1800"/>
              </a:spcBef>
              <a:spcAft>
                <a:spcPts val="1200"/>
              </a:spcAft>
              <a:buNone/>
            </a:pPr>
            <a:r>
              <a:t/>
            </a:r>
            <a:endParaRPr sz="2150">
              <a:solidFill>
                <a:srgbClr val="262626"/>
              </a:solidFill>
              <a:latin typeface="Merriweather"/>
              <a:ea typeface="Merriweather"/>
              <a:cs typeface="Merriweather"/>
              <a:sym typeface="Merriweather"/>
            </a:endParaRPr>
          </a:p>
        </p:txBody>
      </p:sp>
      <p:sp>
        <p:nvSpPr>
          <p:cNvPr id="140" name="Google Shape;140;p23"/>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 name="Google Shape;141;p23"/>
          <p:cNvPicPr preferRelativeResize="0"/>
          <p:nvPr/>
        </p:nvPicPr>
        <p:blipFill>
          <a:blip r:embed="rId3">
            <a:alphaModFix/>
          </a:blip>
          <a:stretch>
            <a:fillRect/>
          </a:stretch>
        </p:blipFill>
        <p:spPr>
          <a:xfrm>
            <a:off x="243575" y="1505700"/>
            <a:ext cx="4362652" cy="3076199"/>
          </a:xfrm>
          <a:prstGeom prst="rect">
            <a:avLst/>
          </a:prstGeom>
          <a:noFill/>
          <a:ln>
            <a:noFill/>
          </a:ln>
        </p:spPr>
      </p:pic>
      <p:pic>
        <p:nvPicPr>
          <p:cNvPr id="142" name="Google Shape;142;p23"/>
          <p:cNvPicPr preferRelativeResize="0"/>
          <p:nvPr/>
        </p:nvPicPr>
        <p:blipFill>
          <a:blip r:embed="rId4">
            <a:alphaModFix/>
          </a:blip>
          <a:stretch>
            <a:fillRect/>
          </a:stretch>
        </p:blipFill>
        <p:spPr>
          <a:xfrm>
            <a:off x="4832400" y="1505700"/>
            <a:ext cx="3999902" cy="30761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4"/>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 name="Google Shape;148;p24"/>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lnSpc>
                <a:spcPct val="125000"/>
              </a:lnSpc>
              <a:spcBef>
                <a:spcPts val="1800"/>
              </a:spcBef>
              <a:spcAft>
                <a:spcPts val="0"/>
              </a:spcAft>
              <a:buNone/>
            </a:pPr>
            <a:r>
              <a:t/>
            </a:r>
            <a:endParaRPr sz="2150">
              <a:solidFill>
                <a:srgbClr val="1F2328"/>
              </a:solidFill>
              <a:highlight>
                <a:srgbClr val="FFFFFF"/>
              </a:highlight>
              <a:latin typeface="Merriweather"/>
              <a:ea typeface="Merriweather"/>
              <a:cs typeface="Merriweather"/>
              <a:sym typeface="Merriweather"/>
            </a:endParaRPr>
          </a:p>
          <a:p>
            <a:pPr indent="0" lvl="0" marL="0" rtl="0" algn="l">
              <a:lnSpc>
                <a:spcPct val="125000"/>
              </a:lnSpc>
              <a:spcBef>
                <a:spcPts val="1800"/>
              </a:spcBef>
              <a:spcAft>
                <a:spcPts val="1200"/>
              </a:spcAft>
              <a:buNone/>
            </a:pPr>
            <a:r>
              <a:t/>
            </a:r>
            <a:endParaRPr sz="2150">
              <a:solidFill>
                <a:srgbClr val="262626"/>
              </a:solidFill>
              <a:latin typeface="Merriweather"/>
              <a:ea typeface="Merriweather"/>
              <a:cs typeface="Merriweather"/>
              <a:sym typeface="Merriweather"/>
            </a:endParaRPr>
          </a:p>
        </p:txBody>
      </p:sp>
      <p:pic>
        <p:nvPicPr>
          <p:cNvPr id="149" name="Google Shape;149;p24"/>
          <p:cNvPicPr preferRelativeResize="0"/>
          <p:nvPr/>
        </p:nvPicPr>
        <p:blipFill>
          <a:blip r:embed="rId3">
            <a:alphaModFix/>
          </a:blip>
          <a:stretch>
            <a:fillRect/>
          </a:stretch>
        </p:blipFill>
        <p:spPr>
          <a:xfrm>
            <a:off x="825175" y="1523525"/>
            <a:ext cx="7493652" cy="30405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 Analysis</a:t>
            </a:r>
            <a:endParaRPr/>
          </a:p>
        </p:txBody>
      </p:sp>
      <p:sp>
        <p:nvSpPr>
          <p:cNvPr id="155" name="Google Shape;155;p2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p>
            <a:pPr indent="-365125" lvl="0" marL="457200" rtl="0" algn="l">
              <a:lnSpc>
                <a:spcPct val="125000"/>
              </a:lnSpc>
              <a:spcBef>
                <a:spcPts val="1800"/>
              </a:spcBef>
              <a:spcAft>
                <a:spcPts val="0"/>
              </a:spcAft>
              <a:buClr>
                <a:srgbClr val="262626"/>
              </a:buClr>
              <a:buSzPts val="2150"/>
              <a:buFont typeface="Merriweather"/>
              <a:buAutoNum type="arabicPeriod"/>
            </a:pPr>
            <a:r>
              <a:rPr lang="en" sz="2150">
                <a:solidFill>
                  <a:srgbClr val="262626"/>
                </a:solidFill>
                <a:latin typeface="Merriweather"/>
                <a:ea typeface="Merriweather"/>
                <a:cs typeface="Merriweather"/>
                <a:sym typeface="Merriweather"/>
              </a:rPr>
              <a:t>Source (4)</a:t>
            </a:r>
            <a:endParaRPr sz="2150">
              <a:solidFill>
                <a:srgbClr val="262626"/>
              </a:solidFill>
              <a:latin typeface="Merriweather"/>
              <a:ea typeface="Merriweather"/>
              <a:cs typeface="Merriweather"/>
              <a:sym typeface="Merriweather"/>
            </a:endParaRPr>
          </a:p>
          <a:p>
            <a:pPr indent="-365125" lvl="0" marL="457200" rtl="0" algn="l">
              <a:lnSpc>
                <a:spcPct val="125000"/>
              </a:lnSpc>
              <a:spcBef>
                <a:spcPts val="0"/>
              </a:spcBef>
              <a:spcAft>
                <a:spcPts val="0"/>
              </a:spcAft>
              <a:buClr>
                <a:srgbClr val="262626"/>
              </a:buClr>
              <a:buSzPts val="2150"/>
              <a:buFont typeface="Merriweather"/>
              <a:buAutoNum type="arabicPeriod"/>
            </a:pPr>
            <a:r>
              <a:rPr lang="en" sz="2150">
                <a:solidFill>
                  <a:srgbClr val="262626"/>
                </a:solidFill>
                <a:latin typeface="Merriweather"/>
                <a:ea typeface="Merriweather"/>
                <a:cs typeface="Merriweather"/>
                <a:sym typeface="Merriweather"/>
              </a:rPr>
              <a:t>Destination (4)</a:t>
            </a:r>
            <a:endParaRPr sz="2150">
              <a:solidFill>
                <a:srgbClr val="262626"/>
              </a:solidFill>
              <a:latin typeface="Merriweather"/>
              <a:ea typeface="Merriweather"/>
              <a:cs typeface="Merriweather"/>
              <a:sym typeface="Merriweather"/>
            </a:endParaRPr>
          </a:p>
          <a:p>
            <a:pPr indent="-365125" lvl="0" marL="457200" rtl="0" algn="l">
              <a:lnSpc>
                <a:spcPct val="125000"/>
              </a:lnSpc>
              <a:spcBef>
                <a:spcPts val="0"/>
              </a:spcBef>
              <a:spcAft>
                <a:spcPts val="0"/>
              </a:spcAft>
              <a:buClr>
                <a:srgbClr val="262626"/>
              </a:buClr>
              <a:buSzPts val="2150"/>
              <a:buFont typeface="Merriweather"/>
              <a:buAutoNum type="arabicPeriod"/>
            </a:pPr>
            <a:r>
              <a:rPr lang="en" sz="2150">
                <a:solidFill>
                  <a:srgbClr val="262626"/>
                </a:solidFill>
                <a:latin typeface="Merriweather"/>
                <a:ea typeface="Merriweather"/>
                <a:cs typeface="Merriweather"/>
                <a:sym typeface="Merriweather"/>
              </a:rPr>
              <a:t>Total Stops</a:t>
            </a:r>
            <a:endParaRPr sz="2150">
              <a:solidFill>
                <a:srgbClr val="262626"/>
              </a:solidFill>
              <a:latin typeface="Merriweather"/>
              <a:ea typeface="Merriweather"/>
              <a:cs typeface="Merriweather"/>
              <a:sym typeface="Merriweather"/>
            </a:endParaRPr>
          </a:p>
          <a:p>
            <a:pPr indent="-365125" lvl="0" marL="457200" rtl="0" algn="l">
              <a:lnSpc>
                <a:spcPct val="125000"/>
              </a:lnSpc>
              <a:spcBef>
                <a:spcPts val="0"/>
              </a:spcBef>
              <a:spcAft>
                <a:spcPts val="0"/>
              </a:spcAft>
              <a:buClr>
                <a:srgbClr val="262626"/>
              </a:buClr>
              <a:buSzPts val="2150"/>
              <a:buFont typeface="Merriweather"/>
              <a:buAutoNum type="arabicPeriod"/>
            </a:pPr>
            <a:r>
              <a:rPr lang="en" sz="2150">
                <a:solidFill>
                  <a:srgbClr val="262626"/>
                </a:solidFill>
                <a:latin typeface="Merriweather"/>
                <a:ea typeface="Merriweather"/>
                <a:cs typeface="Merriweather"/>
                <a:sym typeface="Merriweather"/>
              </a:rPr>
              <a:t>Average Price per Airline</a:t>
            </a:r>
            <a:endParaRPr sz="2150">
              <a:solidFill>
                <a:srgbClr val="262626"/>
              </a:solidFill>
              <a:latin typeface="Merriweather"/>
              <a:ea typeface="Merriweather"/>
              <a:cs typeface="Merriweather"/>
              <a:sym typeface="Merriweather"/>
            </a:endParaRPr>
          </a:p>
          <a:p>
            <a:pPr indent="-365125" lvl="0" marL="457200" rtl="0" algn="l">
              <a:lnSpc>
                <a:spcPct val="125000"/>
              </a:lnSpc>
              <a:spcBef>
                <a:spcPts val="0"/>
              </a:spcBef>
              <a:spcAft>
                <a:spcPts val="0"/>
              </a:spcAft>
              <a:buClr>
                <a:srgbClr val="262626"/>
              </a:buClr>
              <a:buSzPts val="2150"/>
              <a:buFont typeface="Merriweather"/>
              <a:buAutoNum type="arabicPeriod"/>
            </a:pPr>
            <a:r>
              <a:rPr lang="en" sz="2150">
                <a:solidFill>
                  <a:srgbClr val="262626"/>
                </a:solidFill>
                <a:latin typeface="Merriweather"/>
                <a:ea typeface="Merriweather"/>
                <a:cs typeface="Merriweather"/>
                <a:sym typeface="Merriweather"/>
              </a:rPr>
              <a:t>Duration</a:t>
            </a:r>
            <a:endParaRPr sz="2150">
              <a:solidFill>
                <a:srgbClr val="262626"/>
              </a:solidFill>
              <a:latin typeface="Merriweather"/>
              <a:ea typeface="Merriweather"/>
              <a:cs typeface="Merriweather"/>
              <a:sym typeface="Merriweather"/>
            </a:endParaRPr>
          </a:p>
          <a:p>
            <a:pPr indent="-365125" lvl="0" marL="457200" rtl="0" algn="l">
              <a:lnSpc>
                <a:spcPct val="125000"/>
              </a:lnSpc>
              <a:spcBef>
                <a:spcPts val="0"/>
              </a:spcBef>
              <a:spcAft>
                <a:spcPts val="0"/>
              </a:spcAft>
              <a:buClr>
                <a:srgbClr val="262626"/>
              </a:buClr>
              <a:buSzPts val="2150"/>
              <a:buFont typeface="Merriweather"/>
              <a:buAutoNum type="arabicPeriod"/>
            </a:pPr>
            <a:r>
              <a:rPr lang="en" sz="2150">
                <a:solidFill>
                  <a:srgbClr val="262626"/>
                </a:solidFill>
                <a:latin typeface="Merriweather"/>
                <a:ea typeface="Merriweather"/>
                <a:cs typeface="Merriweather"/>
                <a:sym typeface="Merriweather"/>
              </a:rPr>
              <a:t>Price</a:t>
            </a:r>
            <a:endParaRPr sz="2150">
              <a:solidFill>
                <a:srgbClr val="262626"/>
              </a:solidFill>
              <a:latin typeface="Merriweather"/>
              <a:ea typeface="Merriweather"/>
              <a:cs typeface="Merriweather"/>
              <a:sym typeface="Merriweather"/>
            </a:endParaRPr>
          </a:p>
        </p:txBody>
      </p:sp>
      <p:sp>
        <p:nvSpPr>
          <p:cNvPr id="156" name="Google Shape;156;p2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5"/>
          <p:cNvPicPr preferRelativeResize="0"/>
          <p:nvPr/>
        </p:nvPicPr>
        <p:blipFill>
          <a:blip r:embed="rId3">
            <a:alphaModFix/>
          </a:blip>
          <a:stretch>
            <a:fillRect/>
          </a:stretch>
        </p:blipFill>
        <p:spPr>
          <a:xfrm>
            <a:off x="4227900" y="1310950"/>
            <a:ext cx="4855150" cy="36749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Features Importance</a:t>
            </a:r>
            <a:endParaRPr/>
          </a:p>
        </p:txBody>
      </p:sp>
      <p:pic>
        <p:nvPicPr>
          <p:cNvPr descr="A graph with a bar&#10;&#10;Description automatically generated" id="163" name="Google Shape;163;p26"/>
          <p:cNvPicPr preferRelativeResize="0"/>
          <p:nvPr/>
        </p:nvPicPr>
        <p:blipFill>
          <a:blip r:embed="rId3">
            <a:alphaModFix/>
          </a:blip>
          <a:stretch>
            <a:fillRect/>
          </a:stretch>
        </p:blipFill>
        <p:spPr>
          <a:xfrm>
            <a:off x="1674463" y="1401525"/>
            <a:ext cx="5943922" cy="35909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Experiments </a:t>
            </a:r>
            <a:r>
              <a:rPr lang="en"/>
              <a:t>and Results</a:t>
            </a:r>
            <a:endParaRPr/>
          </a:p>
        </p:txBody>
      </p:sp>
      <p:pic>
        <p:nvPicPr>
          <p:cNvPr id="169" name="Google Shape;169;p27"/>
          <p:cNvPicPr preferRelativeResize="0"/>
          <p:nvPr/>
        </p:nvPicPr>
        <p:blipFill>
          <a:blip r:embed="rId3">
            <a:alphaModFix/>
          </a:blip>
          <a:stretch>
            <a:fillRect/>
          </a:stretch>
        </p:blipFill>
        <p:spPr>
          <a:xfrm>
            <a:off x="427850" y="1888975"/>
            <a:ext cx="8288350" cy="2755250"/>
          </a:xfrm>
          <a:prstGeom prst="rect">
            <a:avLst/>
          </a:prstGeom>
          <a:noFill/>
          <a:ln>
            <a:noFill/>
          </a:ln>
        </p:spPr>
      </p:pic>
      <p:sp>
        <p:nvSpPr>
          <p:cNvPr id="170" name="Google Shape;170;p27"/>
          <p:cNvSpPr/>
          <p:nvPr/>
        </p:nvSpPr>
        <p:spPr>
          <a:xfrm>
            <a:off x="308025" y="4183575"/>
            <a:ext cx="8520600" cy="515700"/>
          </a:xfrm>
          <a:prstGeom prst="rect">
            <a:avLst/>
          </a:prstGeom>
          <a:noFill/>
          <a:ln cap="flat" cmpd="sng" w="76200">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Retraining</a:t>
            </a:r>
            <a:endParaRPr/>
          </a:p>
        </p:txBody>
      </p:sp>
      <p:pic>
        <p:nvPicPr>
          <p:cNvPr id="176" name="Google Shape;176;p28"/>
          <p:cNvPicPr preferRelativeResize="0"/>
          <p:nvPr/>
        </p:nvPicPr>
        <p:blipFill>
          <a:blip r:embed="rId3">
            <a:alphaModFix/>
          </a:blip>
          <a:stretch>
            <a:fillRect/>
          </a:stretch>
        </p:blipFill>
        <p:spPr>
          <a:xfrm>
            <a:off x="2112175" y="1328025"/>
            <a:ext cx="4740860" cy="37140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9"/>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Hyperparameter Tuning</a:t>
            </a:r>
            <a:endParaRPr/>
          </a:p>
        </p:txBody>
      </p:sp>
      <p:pic>
        <p:nvPicPr>
          <p:cNvPr id="182" name="Google Shape;182;p29"/>
          <p:cNvPicPr preferRelativeResize="0"/>
          <p:nvPr/>
        </p:nvPicPr>
        <p:blipFill>
          <a:blip r:embed="rId3">
            <a:alphaModFix/>
          </a:blip>
          <a:stretch>
            <a:fillRect/>
          </a:stretch>
        </p:blipFill>
        <p:spPr>
          <a:xfrm>
            <a:off x="2112175" y="1328025"/>
            <a:ext cx="4740860" cy="3714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a:t>
            </a:r>
            <a:endParaRPr/>
          </a:p>
          <a:p>
            <a:pPr indent="0" lvl="0" marL="0" rtl="0" algn="l">
              <a:spcBef>
                <a:spcPts val="0"/>
              </a:spcBef>
              <a:spcAft>
                <a:spcPts val="0"/>
              </a:spcAft>
              <a:buNone/>
            </a:pPr>
            <a:r>
              <a:t/>
            </a:r>
            <a:endParaRPr/>
          </a:p>
        </p:txBody>
      </p:sp>
      <p:sp>
        <p:nvSpPr>
          <p:cNvPr id="188" name="Google Shape;188;p30"/>
          <p:cNvSpPr txBox="1"/>
          <p:nvPr>
            <p:ph idx="1" type="body"/>
          </p:nvPr>
        </p:nvSpPr>
        <p:spPr>
          <a:xfrm>
            <a:off x="311700" y="1505700"/>
            <a:ext cx="8292300" cy="3076200"/>
          </a:xfrm>
          <a:prstGeom prst="rect">
            <a:avLst/>
          </a:prstGeom>
        </p:spPr>
        <p:txBody>
          <a:bodyPr anchorCtr="0" anchor="t" bIns="91425" lIns="91425" spcFirstLastPara="1" rIns="91425" wrap="square" tIns="91425">
            <a:normAutofit fontScale="25000" lnSpcReduction="20000"/>
          </a:bodyPr>
          <a:lstStyle/>
          <a:p>
            <a:pPr indent="-365125" lvl="0" marL="457200" rtl="0" algn="l">
              <a:lnSpc>
                <a:spcPct val="125000"/>
              </a:lnSpc>
              <a:spcBef>
                <a:spcPts val="1800"/>
              </a:spcBef>
              <a:spcAft>
                <a:spcPts val="0"/>
              </a:spcAft>
              <a:buSzPct val="100000"/>
              <a:buFont typeface="Merriweather"/>
              <a:buAutoNum type="arabicPeriod"/>
            </a:pPr>
            <a:r>
              <a:rPr lang="en" sz="8600">
                <a:solidFill>
                  <a:srgbClr val="262626"/>
                </a:solidFill>
                <a:latin typeface="Merriweather"/>
                <a:ea typeface="Merriweather"/>
                <a:cs typeface="Merriweather"/>
                <a:sym typeface="Merriweather"/>
              </a:rPr>
              <a:t>Retraining the random forest model on train + val and scoring on test. </a:t>
            </a:r>
            <a:endParaRPr sz="8600">
              <a:solidFill>
                <a:srgbClr val="262626"/>
              </a:solidFill>
              <a:latin typeface="Merriweather"/>
              <a:ea typeface="Merriweather"/>
              <a:cs typeface="Merriweather"/>
              <a:sym typeface="Merriweather"/>
            </a:endParaRPr>
          </a:p>
          <a:p>
            <a:pPr indent="-365125" lvl="0" marL="457200" rtl="0" algn="l">
              <a:lnSpc>
                <a:spcPct val="125000"/>
              </a:lnSpc>
              <a:spcBef>
                <a:spcPts val="0"/>
              </a:spcBef>
              <a:spcAft>
                <a:spcPts val="0"/>
              </a:spcAft>
              <a:buSzPct val="100000"/>
              <a:buFont typeface="Merriweather"/>
              <a:buAutoNum type="arabicPeriod"/>
            </a:pPr>
            <a:r>
              <a:rPr lang="en" sz="8600">
                <a:solidFill>
                  <a:srgbClr val="262626"/>
                </a:solidFill>
                <a:latin typeface="Merriweather"/>
                <a:ea typeface="Merriweather"/>
                <a:cs typeface="Merriweather"/>
                <a:sym typeface="Merriweather"/>
              </a:rPr>
              <a:t>Before and after hyperparameter tuning using random search CV</a:t>
            </a:r>
            <a:endParaRPr sz="8600">
              <a:solidFill>
                <a:srgbClr val="262626"/>
              </a:solidFill>
              <a:latin typeface="Merriweather"/>
              <a:ea typeface="Merriweather"/>
              <a:cs typeface="Merriweather"/>
              <a:sym typeface="Merriweather"/>
            </a:endParaRPr>
          </a:p>
          <a:p>
            <a:pPr indent="0" lvl="0" marL="0" rtl="0" algn="l">
              <a:spcBef>
                <a:spcPts val="1200"/>
              </a:spcBef>
              <a:spcAft>
                <a:spcPts val="0"/>
              </a:spcAft>
              <a:buNone/>
            </a:pPr>
            <a:r>
              <a:rPr lang="en" sz="8600">
                <a:solidFill>
                  <a:srgbClr val="000000"/>
                </a:solidFill>
                <a:latin typeface="Merriweather"/>
                <a:ea typeface="Merriweather"/>
                <a:cs typeface="Merriweather"/>
                <a:sym typeface="Merriweather"/>
              </a:rPr>
              <a:t>					</a:t>
            </a:r>
            <a:endParaRPr sz="8600">
              <a:solidFill>
                <a:srgbClr val="000000"/>
              </a:solidFill>
              <a:latin typeface="Merriweather"/>
              <a:ea typeface="Merriweather"/>
              <a:cs typeface="Merriweather"/>
              <a:sym typeface="Merriweather"/>
            </a:endParaRPr>
          </a:p>
          <a:p>
            <a:pPr indent="0" lvl="0" marL="0" rtl="0" algn="l">
              <a:lnSpc>
                <a:spcPct val="125000"/>
              </a:lnSpc>
              <a:spcBef>
                <a:spcPts val="1800"/>
              </a:spcBef>
              <a:spcAft>
                <a:spcPts val="0"/>
              </a:spcAft>
              <a:buNone/>
            </a:pPr>
            <a:r>
              <a:rPr lang="en" sz="8600">
                <a:solidFill>
                  <a:srgbClr val="000000"/>
                </a:solidFill>
                <a:latin typeface="Merriweather"/>
                <a:ea typeface="Merriweather"/>
                <a:cs typeface="Merriweather"/>
                <a:sym typeface="Merriweather"/>
              </a:rPr>
              <a:t>				</a:t>
            </a:r>
            <a:endParaRPr sz="8600">
              <a:solidFill>
                <a:srgbClr val="000000"/>
              </a:solidFill>
              <a:latin typeface="Merriweather"/>
              <a:ea typeface="Merriweather"/>
              <a:cs typeface="Merriweather"/>
              <a:sym typeface="Merriweather"/>
            </a:endParaRPr>
          </a:p>
          <a:p>
            <a:pPr indent="0" lvl="0" marL="0" rtl="0" algn="l">
              <a:lnSpc>
                <a:spcPct val="125000"/>
              </a:lnSpc>
              <a:spcBef>
                <a:spcPts val="18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25000"/>
              </a:lnSpc>
              <a:spcBef>
                <a:spcPts val="18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25000"/>
              </a:lnSpc>
              <a:spcBef>
                <a:spcPts val="1800"/>
              </a:spcBef>
              <a:spcAft>
                <a:spcPts val="1200"/>
              </a:spcAft>
              <a:buNone/>
            </a:pPr>
            <a:r>
              <a:t/>
            </a:r>
            <a:endParaRPr sz="2150">
              <a:solidFill>
                <a:srgbClr val="1F2328"/>
              </a:solidFill>
              <a:highlight>
                <a:srgbClr val="FFFFFF"/>
              </a:highlight>
              <a:latin typeface="Merriweather"/>
              <a:ea typeface="Merriweather"/>
              <a:cs typeface="Merriweather"/>
              <a:sym typeface="Merriweather"/>
            </a:endParaRPr>
          </a:p>
        </p:txBody>
      </p:sp>
      <p:pic>
        <p:nvPicPr>
          <p:cNvPr id="189" name="Google Shape;189;p30"/>
          <p:cNvPicPr preferRelativeResize="0"/>
          <p:nvPr/>
        </p:nvPicPr>
        <p:blipFill>
          <a:blip r:embed="rId3">
            <a:alphaModFix/>
          </a:blip>
          <a:stretch>
            <a:fillRect/>
          </a:stretch>
        </p:blipFill>
        <p:spPr>
          <a:xfrm>
            <a:off x="2671125" y="3039849"/>
            <a:ext cx="4060575" cy="1302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1"/>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Model Evaluation</a:t>
            </a:r>
            <a:endParaRPr/>
          </a:p>
          <a:p>
            <a:pPr indent="0" lvl="0" marL="0" rtl="0" algn="l">
              <a:spcBef>
                <a:spcPts val="0"/>
              </a:spcBef>
              <a:spcAft>
                <a:spcPts val="0"/>
              </a:spcAft>
              <a:buNone/>
            </a:pPr>
            <a:r>
              <a:t/>
            </a:r>
            <a:endParaRPr/>
          </a:p>
        </p:txBody>
      </p:sp>
      <p:sp>
        <p:nvSpPr>
          <p:cNvPr id="195" name="Google Shape;195;p31"/>
          <p:cNvSpPr txBox="1"/>
          <p:nvPr>
            <p:ph idx="1" type="body"/>
          </p:nvPr>
        </p:nvSpPr>
        <p:spPr>
          <a:xfrm>
            <a:off x="5551475" y="2987000"/>
            <a:ext cx="2761200" cy="692100"/>
          </a:xfrm>
          <a:prstGeom prst="rect">
            <a:avLst/>
          </a:prstGeom>
        </p:spPr>
        <p:txBody>
          <a:bodyPr anchorCtr="0" anchor="t" bIns="91425" lIns="91425" spcFirstLastPara="1" rIns="91425" wrap="square" tIns="91425">
            <a:normAutofit fontScale="25000" lnSpcReduction="20000"/>
          </a:bodyPr>
          <a:lstStyle/>
          <a:p>
            <a:pPr indent="0" lvl="0" marL="457200" rtl="0" algn="l">
              <a:lnSpc>
                <a:spcPct val="125000"/>
              </a:lnSpc>
              <a:spcBef>
                <a:spcPts val="1800"/>
              </a:spcBef>
              <a:spcAft>
                <a:spcPts val="0"/>
              </a:spcAft>
              <a:buNone/>
            </a:pPr>
            <a:r>
              <a:rPr lang="en" sz="8600">
                <a:solidFill>
                  <a:srgbClr val="262626"/>
                </a:solidFill>
                <a:latin typeface="Merriweather"/>
                <a:ea typeface="Merriweather"/>
                <a:cs typeface="Merriweather"/>
                <a:sym typeface="Merriweather"/>
              </a:rPr>
              <a:t>~ $61.87</a:t>
            </a:r>
            <a:endParaRPr sz="8600">
              <a:solidFill>
                <a:srgbClr val="262626"/>
              </a:solidFill>
              <a:latin typeface="Merriweather"/>
              <a:ea typeface="Merriweather"/>
              <a:cs typeface="Merriweather"/>
              <a:sym typeface="Merriweather"/>
            </a:endParaRPr>
          </a:p>
          <a:p>
            <a:pPr indent="0" lvl="0" marL="0" rtl="0" algn="l">
              <a:spcBef>
                <a:spcPts val="1200"/>
              </a:spcBef>
              <a:spcAft>
                <a:spcPts val="0"/>
              </a:spcAft>
              <a:buNone/>
            </a:pPr>
            <a:r>
              <a:rPr lang="en" sz="8600">
                <a:solidFill>
                  <a:srgbClr val="000000"/>
                </a:solidFill>
                <a:latin typeface="Merriweather"/>
                <a:ea typeface="Merriweather"/>
                <a:cs typeface="Merriweather"/>
                <a:sym typeface="Merriweather"/>
              </a:rPr>
              <a:t>					</a:t>
            </a:r>
            <a:endParaRPr sz="8600">
              <a:solidFill>
                <a:srgbClr val="000000"/>
              </a:solidFill>
              <a:latin typeface="Merriweather"/>
              <a:ea typeface="Merriweather"/>
              <a:cs typeface="Merriweather"/>
              <a:sym typeface="Merriweather"/>
            </a:endParaRPr>
          </a:p>
          <a:p>
            <a:pPr indent="0" lvl="0" marL="0" rtl="0" algn="l">
              <a:lnSpc>
                <a:spcPct val="125000"/>
              </a:lnSpc>
              <a:spcBef>
                <a:spcPts val="1800"/>
              </a:spcBef>
              <a:spcAft>
                <a:spcPts val="0"/>
              </a:spcAft>
              <a:buNone/>
            </a:pPr>
            <a:r>
              <a:rPr lang="en" sz="8600">
                <a:solidFill>
                  <a:srgbClr val="000000"/>
                </a:solidFill>
                <a:latin typeface="Merriweather"/>
                <a:ea typeface="Merriweather"/>
                <a:cs typeface="Merriweather"/>
                <a:sym typeface="Merriweather"/>
              </a:rPr>
              <a:t>				</a:t>
            </a:r>
            <a:endParaRPr sz="8600">
              <a:solidFill>
                <a:srgbClr val="000000"/>
              </a:solidFill>
              <a:latin typeface="Merriweather"/>
              <a:ea typeface="Merriweather"/>
              <a:cs typeface="Merriweather"/>
              <a:sym typeface="Merriweather"/>
            </a:endParaRPr>
          </a:p>
          <a:p>
            <a:pPr indent="0" lvl="0" marL="0" rtl="0" algn="l">
              <a:lnSpc>
                <a:spcPct val="125000"/>
              </a:lnSpc>
              <a:spcBef>
                <a:spcPts val="18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25000"/>
              </a:lnSpc>
              <a:spcBef>
                <a:spcPts val="1800"/>
              </a:spcBef>
              <a:spcAft>
                <a:spcPts val="0"/>
              </a:spcAft>
              <a:buNone/>
            </a:pPr>
            <a:r>
              <a:rPr lang="en" sz="1100">
                <a:solidFill>
                  <a:srgbClr val="000000"/>
                </a:solidFill>
                <a:latin typeface="Arial"/>
                <a:ea typeface="Arial"/>
                <a:cs typeface="Arial"/>
                <a:sym typeface="Arial"/>
              </a:rPr>
              <a:t>		</a:t>
            </a:r>
            <a:endParaRPr sz="1100">
              <a:solidFill>
                <a:srgbClr val="000000"/>
              </a:solidFill>
              <a:latin typeface="Arial"/>
              <a:ea typeface="Arial"/>
              <a:cs typeface="Arial"/>
              <a:sym typeface="Arial"/>
            </a:endParaRPr>
          </a:p>
          <a:p>
            <a:pPr indent="0" lvl="0" marL="0" rtl="0" algn="l">
              <a:lnSpc>
                <a:spcPct val="125000"/>
              </a:lnSpc>
              <a:spcBef>
                <a:spcPts val="1800"/>
              </a:spcBef>
              <a:spcAft>
                <a:spcPts val="1200"/>
              </a:spcAft>
              <a:buNone/>
            </a:pPr>
            <a:r>
              <a:t/>
            </a:r>
            <a:endParaRPr sz="2150">
              <a:solidFill>
                <a:srgbClr val="1F2328"/>
              </a:solidFill>
              <a:highlight>
                <a:srgbClr val="FFFFFF"/>
              </a:highlight>
              <a:latin typeface="Merriweather"/>
              <a:ea typeface="Merriweather"/>
              <a:cs typeface="Merriweather"/>
              <a:sym typeface="Merriweather"/>
            </a:endParaRPr>
          </a:p>
        </p:txBody>
      </p:sp>
      <p:pic>
        <p:nvPicPr>
          <p:cNvPr id="196" name="Google Shape;196;p31"/>
          <p:cNvPicPr preferRelativeResize="0"/>
          <p:nvPr/>
        </p:nvPicPr>
        <p:blipFill rotWithShape="1">
          <a:blip r:embed="rId3">
            <a:alphaModFix/>
          </a:blip>
          <a:srcRect b="1215" l="1302" r="802" t="0"/>
          <a:stretch/>
        </p:blipFill>
        <p:spPr>
          <a:xfrm>
            <a:off x="524550" y="1369675"/>
            <a:ext cx="4538799" cy="356254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4"/>
          <p:cNvSpPr txBox="1"/>
          <p:nvPr>
            <p:ph type="title"/>
          </p:nvPr>
        </p:nvSpPr>
        <p:spPr>
          <a:xfrm>
            <a:off x="341475" y="38447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200"/>
              <a:t>Goal</a:t>
            </a:r>
            <a:endParaRPr sz="3200"/>
          </a:p>
        </p:txBody>
      </p:sp>
      <p:pic>
        <p:nvPicPr>
          <p:cNvPr id="72" name="Google Shape;72;p14"/>
          <p:cNvPicPr preferRelativeResize="0"/>
          <p:nvPr/>
        </p:nvPicPr>
        <p:blipFill>
          <a:blip r:embed="rId3">
            <a:alphaModFix/>
          </a:blip>
          <a:stretch>
            <a:fillRect/>
          </a:stretch>
        </p:blipFill>
        <p:spPr>
          <a:xfrm>
            <a:off x="8028875" y="4193650"/>
            <a:ext cx="618225" cy="618225"/>
          </a:xfrm>
          <a:prstGeom prst="rect">
            <a:avLst/>
          </a:prstGeom>
          <a:noFill/>
          <a:ln>
            <a:noFill/>
          </a:ln>
        </p:spPr>
      </p:pic>
      <p:sp>
        <p:nvSpPr>
          <p:cNvPr id="73" name="Google Shape;73;p14"/>
          <p:cNvSpPr txBox="1"/>
          <p:nvPr>
            <p:ph type="title"/>
          </p:nvPr>
        </p:nvSpPr>
        <p:spPr>
          <a:xfrm>
            <a:off x="4489525" y="203275"/>
            <a:ext cx="4493100" cy="28713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Clr>
                <a:srgbClr val="0F0F0F"/>
              </a:buClr>
              <a:buSzPts val="1500"/>
              <a:buChar char="●"/>
            </a:pPr>
            <a:r>
              <a:rPr lang="en" sz="1500">
                <a:solidFill>
                  <a:srgbClr val="0F0F0F"/>
                </a:solidFill>
              </a:rPr>
              <a:t>In an era of dynamic airfare fluctuations, making cost-effective decisions for travelling is very challenging.</a:t>
            </a:r>
            <a:endParaRPr sz="1500">
              <a:solidFill>
                <a:srgbClr val="0F0F0F"/>
              </a:solidFill>
            </a:endParaRPr>
          </a:p>
          <a:p>
            <a:pPr indent="-323850" lvl="0" marL="457200" rtl="0" algn="l">
              <a:lnSpc>
                <a:spcPct val="115000"/>
              </a:lnSpc>
              <a:spcBef>
                <a:spcPts val="0"/>
              </a:spcBef>
              <a:spcAft>
                <a:spcPts val="0"/>
              </a:spcAft>
              <a:buClr>
                <a:srgbClr val="0F0F0F"/>
              </a:buClr>
              <a:buSzPts val="1500"/>
              <a:buChar char="●"/>
            </a:pPr>
            <a:r>
              <a:rPr lang="en" sz="1500">
                <a:solidFill>
                  <a:srgbClr val="0F0F0F"/>
                </a:solidFill>
              </a:rPr>
              <a:t>This involves identifying the optimum time for travel and selecting the most economical flight options to their desired destinations.</a:t>
            </a:r>
            <a:endParaRPr sz="1500">
              <a:solidFill>
                <a:srgbClr val="0F0F0F"/>
              </a:solidFill>
            </a:endParaRPr>
          </a:p>
          <a:p>
            <a:pPr indent="-323850" lvl="0" marL="457200" rtl="0" algn="l">
              <a:lnSpc>
                <a:spcPct val="115000"/>
              </a:lnSpc>
              <a:spcBef>
                <a:spcPts val="0"/>
              </a:spcBef>
              <a:spcAft>
                <a:spcPts val="0"/>
              </a:spcAft>
              <a:buClr>
                <a:srgbClr val="0F0F0F"/>
              </a:buClr>
              <a:buSzPts val="1500"/>
              <a:buChar char="●"/>
            </a:pPr>
            <a:r>
              <a:rPr lang="en" sz="1500">
                <a:solidFill>
                  <a:srgbClr val="0F0F0F"/>
                </a:solidFill>
              </a:rPr>
              <a:t>Through data-driven insights, we aim to revolutionize the way individuals plan their journeys, ensuring a seamless and budget-friendly travel experience.</a:t>
            </a:r>
            <a:endParaRPr sz="1500">
              <a:solidFill>
                <a:srgbClr val="0F0F0F"/>
              </a:solidFill>
            </a:endParaRPr>
          </a:p>
          <a:p>
            <a:pPr indent="-323850" lvl="0" marL="457200" rtl="0" algn="l">
              <a:lnSpc>
                <a:spcPct val="115000"/>
              </a:lnSpc>
              <a:spcBef>
                <a:spcPts val="0"/>
              </a:spcBef>
              <a:spcAft>
                <a:spcPts val="0"/>
              </a:spcAft>
              <a:buClr>
                <a:srgbClr val="0F0F0F"/>
              </a:buClr>
              <a:buSzPts val="1500"/>
              <a:buChar char="●"/>
            </a:pPr>
            <a:r>
              <a:rPr lang="en" sz="1500">
                <a:solidFill>
                  <a:srgbClr val="0F0F0F"/>
                </a:solidFill>
              </a:rPr>
              <a:t>Our goal is to provide a ML solution that enhances the travel experience by offering insights and recommendations for budget-conscious air travel.</a:t>
            </a:r>
            <a:endParaRPr sz="1500">
              <a:solidFill>
                <a:srgbClr val="000000"/>
              </a:solidFill>
            </a:endParaRPr>
          </a:p>
          <a:p>
            <a:pPr indent="0" lvl="0" marL="0" rtl="0" algn="l">
              <a:spcBef>
                <a:spcPts val="0"/>
              </a:spcBef>
              <a:spcAft>
                <a:spcPts val="0"/>
              </a:spcAft>
              <a:buNone/>
            </a:pPr>
            <a:r>
              <a:rPr lang="en" sz="1500">
                <a:solidFill>
                  <a:srgbClr val="000000"/>
                </a:solidFill>
              </a:rPr>
              <a:t>				</a:t>
            </a:r>
            <a:endParaRPr sz="1500">
              <a:solidFill>
                <a:srgbClr val="262626"/>
              </a:solidFill>
            </a:endParaRPr>
          </a:p>
          <a:p>
            <a:pPr indent="0" lvl="0" marL="0" rtl="0" algn="l">
              <a:lnSpc>
                <a:spcPct val="115000"/>
              </a:lnSpc>
              <a:spcBef>
                <a:spcPts val="0"/>
              </a:spcBef>
              <a:spcAft>
                <a:spcPts val="0"/>
              </a:spcAft>
              <a:buNone/>
            </a:pPr>
            <a:r>
              <a:rPr lang="en" sz="1500">
                <a:solidFill>
                  <a:srgbClr val="000000"/>
                </a:solidFill>
              </a:rPr>
              <a:t>					</a:t>
            </a:r>
            <a:endParaRPr sz="1500">
              <a:solidFill>
                <a:srgbClr val="000000"/>
              </a:solidFill>
            </a:endParaRPr>
          </a:p>
          <a:p>
            <a:pPr indent="0" lvl="0" marL="0" rtl="0" algn="l">
              <a:spcBef>
                <a:spcPts val="0"/>
              </a:spcBef>
              <a:spcAft>
                <a:spcPts val="0"/>
              </a:spcAft>
              <a:buNone/>
            </a:pPr>
            <a:r>
              <a:rPr lang="en" sz="1500">
                <a:solidFill>
                  <a:srgbClr val="000000"/>
                </a:solidFill>
              </a:rPr>
              <a:t>				</a:t>
            </a:r>
            <a:endParaRPr sz="1500">
              <a:solidFill>
                <a:srgbClr val="000000"/>
              </a:solidFill>
            </a:endParaRPr>
          </a:p>
          <a:p>
            <a:pPr indent="0" lvl="0" marL="0" rtl="0" algn="l">
              <a:spcBef>
                <a:spcPts val="0"/>
              </a:spcBef>
              <a:spcAft>
                <a:spcPts val="0"/>
              </a:spcAft>
              <a:buNone/>
            </a:pPr>
            <a:r>
              <a:rPr lang="en" sz="1500">
                <a:solidFill>
                  <a:srgbClr val="000000"/>
                </a:solidFill>
              </a:rPr>
              <a:t>			</a:t>
            </a:r>
            <a:endParaRPr sz="1500">
              <a:solidFill>
                <a:srgbClr val="000000"/>
              </a:solidFill>
            </a:endParaRPr>
          </a:p>
          <a:p>
            <a:pPr indent="0" lvl="0" marL="0" rtl="0" algn="l">
              <a:spcBef>
                <a:spcPts val="0"/>
              </a:spcBef>
              <a:spcAft>
                <a:spcPts val="0"/>
              </a:spcAft>
              <a:buNone/>
            </a:pPr>
            <a:r>
              <a:rPr lang="en" sz="1500">
                <a:solidFill>
                  <a:srgbClr val="000000"/>
                </a:solidFill>
              </a:rPr>
              <a:t>		</a:t>
            </a:r>
            <a:endParaRPr sz="1500">
              <a:solidFill>
                <a:srgbClr val="000000"/>
              </a:solidFill>
            </a:endParaRPr>
          </a:p>
          <a:p>
            <a:pPr indent="0" lvl="0" marL="0" rtl="0" algn="l">
              <a:spcBef>
                <a:spcPts val="0"/>
              </a:spcBef>
              <a:spcAft>
                <a:spcPts val="0"/>
              </a:spcAft>
              <a:buNone/>
            </a:pPr>
            <a:r>
              <a:t/>
            </a:r>
            <a:endParaRPr sz="15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2"/>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Future</a:t>
            </a:r>
            <a:r>
              <a:rPr lang="en"/>
              <a:t> scope</a:t>
            </a:r>
            <a:endParaRPr/>
          </a:p>
          <a:p>
            <a:pPr indent="0" lvl="0" marL="0" rtl="0" algn="l">
              <a:spcBef>
                <a:spcPts val="0"/>
              </a:spcBef>
              <a:spcAft>
                <a:spcPts val="0"/>
              </a:spcAft>
              <a:buNone/>
            </a:pPr>
            <a:r>
              <a:t/>
            </a:r>
            <a:endParaRPr/>
          </a:p>
        </p:txBody>
      </p:sp>
      <p:sp>
        <p:nvSpPr>
          <p:cNvPr id="202" name="Google Shape;202;p32"/>
          <p:cNvSpPr txBox="1"/>
          <p:nvPr>
            <p:ph idx="1" type="body"/>
          </p:nvPr>
        </p:nvSpPr>
        <p:spPr>
          <a:xfrm>
            <a:off x="422550" y="1380600"/>
            <a:ext cx="5762700" cy="23823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t/>
            </a:r>
            <a:endParaRPr sz="2150">
              <a:solidFill>
                <a:srgbClr val="262626"/>
              </a:solidFill>
              <a:latin typeface="Merriweather"/>
              <a:ea typeface="Merriweather"/>
              <a:cs typeface="Merriweather"/>
              <a:sym typeface="Merriweather"/>
            </a:endParaRPr>
          </a:p>
          <a:p>
            <a:pPr indent="-365125" lvl="0" marL="457200" rtl="0" algn="l">
              <a:spcBef>
                <a:spcPts val="1200"/>
              </a:spcBef>
              <a:spcAft>
                <a:spcPts val="0"/>
              </a:spcAft>
              <a:buClr>
                <a:srgbClr val="262626"/>
              </a:buClr>
              <a:buSzPts val="2150"/>
              <a:buFont typeface="Merriweather"/>
              <a:buAutoNum type="arabicPeriod"/>
            </a:pPr>
            <a:r>
              <a:rPr lang="en" sz="2150">
                <a:solidFill>
                  <a:srgbClr val="262626"/>
                </a:solidFill>
                <a:latin typeface="Merriweather"/>
                <a:ea typeface="Merriweather"/>
                <a:cs typeface="Merriweather"/>
                <a:sym typeface="Merriweather"/>
              </a:rPr>
              <a:t>Consider autocorrelation </a:t>
            </a:r>
            <a:endParaRPr sz="2150">
              <a:solidFill>
                <a:srgbClr val="262626"/>
              </a:solidFill>
              <a:latin typeface="Merriweather"/>
              <a:ea typeface="Merriweather"/>
              <a:cs typeface="Merriweather"/>
              <a:sym typeface="Merriweather"/>
            </a:endParaRPr>
          </a:p>
          <a:p>
            <a:pPr indent="-365125" lvl="0" marL="457200" rtl="0" algn="l">
              <a:spcBef>
                <a:spcPts val="0"/>
              </a:spcBef>
              <a:spcAft>
                <a:spcPts val="0"/>
              </a:spcAft>
              <a:buClr>
                <a:srgbClr val="262626"/>
              </a:buClr>
              <a:buSzPts val="2150"/>
              <a:buFont typeface="Merriweather"/>
              <a:buAutoNum type="arabicPeriod"/>
            </a:pPr>
            <a:r>
              <a:rPr lang="en" sz="2150">
                <a:solidFill>
                  <a:srgbClr val="262626"/>
                </a:solidFill>
                <a:latin typeface="Merriweather"/>
                <a:ea typeface="Merriweather"/>
                <a:cs typeface="Merriweather"/>
                <a:sym typeface="Merriweather"/>
              </a:rPr>
              <a:t>More sources / destinations </a:t>
            </a:r>
            <a:endParaRPr sz="2150">
              <a:solidFill>
                <a:srgbClr val="262626"/>
              </a:solidFill>
              <a:latin typeface="Merriweather"/>
              <a:ea typeface="Merriweather"/>
              <a:cs typeface="Merriweather"/>
              <a:sym typeface="Merriweather"/>
            </a:endParaRPr>
          </a:p>
          <a:p>
            <a:pPr indent="-365125" lvl="0" marL="457200" rtl="0" algn="l">
              <a:spcBef>
                <a:spcPts val="0"/>
              </a:spcBef>
              <a:spcAft>
                <a:spcPts val="0"/>
              </a:spcAft>
              <a:buClr>
                <a:srgbClr val="262626"/>
              </a:buClr>
              <a:buSzPts val="2150"/>
              <a:buFont typeface="Merriweather"/>
              <a:buAutoNum type="arabicPeriod"/>
            </a:pPr>
            <a:r>
              <a:rPr lang="en" sz="2150">
                <a:solidFill>
                  <a:srgbClr val="262626"/>
                </a:solidFill>
                <a:latin typeface="Merriweather"/>
                <a:ea typeface="Merriweather"/>
                <a:cs typeface="Merriweather"/>
                <a:sym typeface="Merriweather"/>
              </a:rPr>
              <a:t>Increase the period (dates) </a:t>
            </a:r>
            <a:endParaRPr sz="2150">
              <a:solidFill>
                <a:srgbClr val="262626"/>
              </a:solidFill>
              <a:latin typeface="Merriweather"/>
              <a:ea typeface="Merriweather"/>
              <a:cs typeface="Merriweather"/>
              <a:sym typeface="Merriweathe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5"/>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Collection</a:t>
            </a:r>
            <a:endParaRPr/>
          </a:p>
        </p:txBody>
      </p:sp>
      <p:sp>
        <p:nvSpPr>
          <p:cNvPr id="79" name="Google Shape;79;p15"/>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None/>
            </a:pPr>
            <a:r>
              <a:rPr lang="en" sz="2180">
                <a:solidFill>
                  <a:srgbClr val="262626"/>
                </a:solidFill>
                <a:latin typeface="Merriweather"/>
                <a:ea typeface="Merriweather"/>
                <a:cs typeface="Merriweather"/>
                <a:sym typeface="Merriweather"/>
              </a:rPr>
              <a:t>Scraping : </a:t>
            </a:r>
            <a:r>
              <a:rPr lang="en" sz="1700" u="sng">
                <a:solidFill>
                  <a:srgbClr val="2200CC"/>
                </a:solidFill>
                <a:latin typeface="Arial"/>
                <a:ea typeface="Arial"/>
                <a:cs typeface="Arial"/>
                <a:sym typeface="Arial"/>
                <a:hlinkClick r:id="rId3">
                  <a:extLst>
                    <a:ext uri="{A12FA001-AC4F-418D-AE19-62706E023703}">
                      <ahyp:hlinkClr val="tx"/>
                    </a:ext>
                  </a:extLst>
                </a:hlinkClick>
              </a:rPr>
              <a:t>https://www.kayak.com/</a:t>
            </a:r>
            <a:endParaRPr sz="2780">
              <a:solidFill>
                <a:srgbClr val="262626"/>
              </a:solidFill>
              <a:latin typeface="Merriweather"/>
              <a:ea typeface="Merriweather"/>
              <a:cs typeface="Merriweather"/>
              <a:sym typeface="Merriweather"/>
            </a:endParaRPr>
          </a:p>
          <a:p>
            <a:pPr indent="-367030" lvl="0" marL="457200" rtl="0" algn="l">
              <a:spcBef>
                <a:spcPts val="1200"/>
              </a:spcBef>
              <a:spcAft>
                <a:spcPts val="0"/>
              </a:spcAft>
              <a:buClr>
                <a:srgbClr val="262626"/>
              </a:buClr>
              <a:buSzPts val="2180"/>
              <a:buFont typeface="Merriweather"/>
              <a:buAutoNum type="arabicPeriod"/>
            </a:pPr>
            <a:r>
              <a:rPr lang="en" sz="2180">
                <a:solidFill>
                  <a:srgbClr val="262626"/>
                </a:solidFill>
                <a:latin typeface="Merriweather"/>
                <a:ea typeface="Merriweather"/>
                <a:cs typeface="Merriweather"/>
                <a:sym typeface="Merriweather"/>
              </a:rPr>
              <a:t>Source &amp; Destination</a:t>
            </a:r>
            <a:endParaRPr sz="2180">
              <a:solidFill>
                <a:srgbClr val="262626"/>
              </a:solidFill>
              <a:latin typeface="Merriweather"/>
              <a:ea typeface="Merriweather"/>
              <a:cs typeface="Merriweather"/>
              <a:sym typeface="Merriweather"/>
            </a:endParaRPr>
          </a:p>
          <a:p>
            <a:pPr indent="-367030" lvl="0" marL="457200" rtl="0" algn="l">
              <a:spcBef>
                <a:spcPts val="0"/>
              </a:spcBef>
              <a:spcAft>
                <a:spcPts val="0"/>
              </a:spcAft>
              <a:buClr>
                <a:srgbClr val="262626"/>
              </a:buClr>
              <a:buSzPts val="2180"/>
              <a:buFont typeface="Merriweather"/>
              <a:buAutoNum type="arabicPeriod"/>
            </a:pPr>
            <a:r>
              <a:rPr lang="en" sz="2180">
                <a:solidFill>
                  <a:srgbClr val="262626"/>
                </a:solidFill>
                <a:latin typeface="Merriweather"/>
                <a:ea typeface="Merriweather"/>
                <a:cs typeface="Merriweather"/>
                <a:sym typeface="Merriweather"/>
              </a:rPr>
              <a:t>Date (Feb, 2024) </a:t>
            </a:r>
            <a:endParaRPr sz="2180">
              <a:solidFill>
                <a:srgbClr val="262626"/>
              </a:solidFill>
              <a:latin typeface="Merriweather"/>
              <a:ea typeface="Merriweather"/>
              <a:cs typeface="Merriweather"/>
              <a:sym typeface="Merriweather"/>
            </a:endParaRPr>
          </a:p>
          <a:p>
            <a:pPr indent="-367030" lvl="0" marL="457200" rtl="0" algn="l">
              <a:spcBef>
                <a:spcPts val="0"/>
              </a:spcBef>
              <a:spcAft>
                <a:spcPts val="0"/>
              </a:spcAft>
              <a:buClr>
                <a:srgbClr val="262626"/>
              </a:buClr>
              <a:buSzPts val="2180"/>
              <a:buFont typeface="Merriweather"/>
              <a:buAutoNum type="arabicPeriod"/>
            </a:pPr>
            <a:r>
              <a:rPr lang="en" sz="2180">
                <a:solidFill>
                  <a:srgbClr val="262626"/>
                </a:solidFill>
                <a:latin typeface="Merriweather"/>
                <a:ea typeface="Merriweather"/>
                <a:cs typeface="Merriweather"/>
                <a:sym typeface="Merriweather"/>
              </a:rPr>
              <a:t>Price</a:t>
            </a:r>
            <a:endParaRPr sz="2180">
              <a:solidFill>
                <a:srgbClr val="262626"/>
              </a:solidFill>
              <a:latin typeface="Merriweather"/>
              <a:ea typeface="Merriweather"/>
              <a:cs typeface="Merriweather"/>
              <a:sym typeface="Merriweather"/>
            </a:endParaRPr>
          </a:p>
          <a:p>
            <a:pPr indent="-367030" lvl="0" marL="457200" rtl="0" algn="l">
              <a:spcBef>
                <a:spcPts val="0"/>
              </a:spcBef>
              <a:spcAft>
                <a:spcPts val="0"/>
              </a:spcAft>
              <a:buClr>
                <a:srgbClr val="262626"/>
              </a:buClr>
              <a:buSzPts val="2180"/>
              <a:buFont typeface="Merriweather"/>
              <a:buAutoNum type="arabicPeriod"/>
            </a:pPr>
            <a:r>
              <a:rPr lang="en" sz="2180">
                <a:solidFill>
                  <a:srgbClr val="262626"/>
                </a:solidFill>
                <a:latin typeface="Merriweather"/>
                <a:ea typeface="Merriweather"/>
                <a:cs typeface="Merriweather"/>
                <a:sym typeface="Merriweather"/>
              </a:rPr>
              <a:t>Duration</a:t>
            </a:r>
            <a:endParaRPr sz="2180">
              <a:solidFill>
                <a:srgbClr val="262626"/>
              </a:solidFill>
              <a:latin typeface="Merriweather"/>
              <a:ea typeface="Merriweather"/>
              <a:cs typeface="Merriweather"/>
              <a:sym typeface="Merriweather"/>
            </a:endParaRPr>
          </a:p>
          <a:p>
            <a:pPr indent="-367030" lvl="0" marL="457200" rtl="0" algn="l">
              <a:spcBef>
                <a:spcPts val="0"/>
              </a:spcBef>
              <a:spcAft>
                <a:spcPts val="0"/>
              </a:spcAft>
              <a:buClr>
                <a:srgbClr val="262626"/>
              </a:buClr>
              <a:buSzPts val="2180"/>
              <a:buFont typeface="Merriweather"/>
              <a:buAutoNum type="arabicPeriod"/>
            </a:pPr>
            <a:r>
              <a:rPr lang="en" sz="2180">
                <a:solidFill>
                  <a:srgbClr val="262626"/>
                </a:solidFill>
                <a:latin typeface="Merriweather"/>
                <a:ea typeface="Merriweather"/>
                <a:cs typeface="Merriweather"/>
                <a:sym typeface="Merriweather"/>
              </a:rPr>
              <a:t>Total Stops</a:t>
            </a:r>
            <a:endParaRPr sz="2180">
              <a:solidFill>
                <a:srgbClr val="262626"/>
              </a:solidFill>
              <a:latin typeface="Merriweather"/>
              <a:ea typeface="Merriweather"/>
              <a:cs typeface="Merriweather"/>
              <a:sym typeface="Merriweather"/>
            </a:endParaRPr>
          </a:p>
          <a:p>
            <a:pPr indent="-367030" lvl="0" marL="457200" rtl="0" algn="l">
              <a:spcBef>
                <a:spcPts val="0"/>
              </a:spcBef>
              <a:spcAft>
                <a:spcPts val="0"/>
              </a:spcAft>
              <a:buClr>
                <a:srgbClr val="262626"/>
              </a:buClr>
              <a:buSzPts val="2180"/>
              <a:buFont typeface="Merriweather"/>
              <a:buAutoNum type="arabicPeriod"/>
            </a:pPr>
            <a:r>
              <a:rPr lang="en" sz="2180">
                <a:solidFill>
                  <a:srgbClr val="262626"/>
                </a:solidFill>
                <a:latin typeface="Merriweather"/>
                <a:ea typeface="Merriweather"/>
                <a:cs typeface="Merriweather"/>
                <a:sym typeface="Merriweather"/>
              </a:rPr>
              <a:t>Airline</a:t>
            </a:r>
            <a:endParaRPr sz="905">
              <a:latin typeface="Merriweather"/>
              <a:ea typeface="Merriweather"/>
              <a:cs typeface="Merriweather"/>
              <a:sym typeface="Merriweather"/>
            </a:endParaRPr>
          </a:p>
        </p:txBody>
      </p:sp>
      <p:sp>
        <p:nvSpPr>
          <p:cNvPr id="80" name="Google Shape;80;p15"/>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81" name="Google Shape;81;p15"/>
          <p:cNvPicPr preferRelativeResize="0"/>
          <p:nvPr/>
        </p:nvPicPr>
        <p:blipFill rotWithShape="1">
          <a:blip r:embed="rId4">
            <a:alphaModFix/>
          </a:blip>
          <a:srcRect b="6050" l="0" r="0" t="0"/>
          <a:stretch/>
        </p:blipFill>
        <p:spPr>
          <a:xfrm>
            <a:off x="4832400" y="1505700"/>
            <a:ext cx="3999898" cy="30761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Scraping Tool</a:t>
            </a:r>
            <a:endParaRPr/>
          </a:p>
        </p:txBody>
      </p:sp>
      <p:pic>
        <p:nvPicPr>
          <p:cNvPr id="87" name="Google Shape;87;p16"/>
          <p:cNvPicPr preferRelativeResize="0"/>
          <p:nvPr/>
        </p:nvPicPr>
        <p:blipFill rotWithShape="1">
          <a:blip r:embed="rId3">
            <a:alphaModFix/>
          </a:blip>
          <a:srcRect b="0" l="10847" r="8259" t="0"/>
          <a:stretch/>
        </p:blipFill>
        <p:spPr>
          <a:xfrm>
            <a:off x="5043200" y="1505700"/>
            <a:ext cx="3252300" cy="3076200"/>
          </a:xfrm>
          <a:prstGeom prst="rect">
            <a:avLst/>
          </a:prstGeom>
          <a:noFill/>
          <a:ln>
            <a:noFill/>
          </a:ln>
        </p:spPr>
      </p:pic>
      <p:pic>
        <p:nvPicPr>
          <p:cNvPr id="88" name="Google Shape;88;p16"/>
          <p:cNvPicPr preferRelativeResize="0"/>
          <p:nvPr/>
        </p:nvPicPr>
        <p:blipFill rotWithShape="1">
          <a:blip r:embed="rId4">
            <a:alphaModFix/>
          </a:blip>
          <a:srcRect b="0" l="0" r="8742" t="0"/>
          <a:stretch/>
        </p:blipFill>
        <p:spPr>
          <a:xfrm>
            <a:off x="311700" y="1761175"/>
            <a:ext cx="3252301" cy="817750"/>
          </a:xfrm>
          <a:prstGeom prst="rect">
            <a:avLst/>
          </a:prstGeom>
          <a:noFill/>
          <a:ln>
            <a:noFill/>
          </a:ln>
        </p:spPr>
      </p:pic>
      <p:pic>
        <p:nvPicPr>
          <p:cNvPr id="89" name="Google Shape;89;p16"/>
          <p:cNvPicPr preferRelativeResize="0"/>
          <p:nvPr/>
        </p:nvPicPr>
        <p:blipFill>
          <a:blip r:embed="rId5">
            <a:alphaModFix/>
          </a:blip>
          <a:stretch>
            <a:fillRect/>
          </a:stretch>
        </p:blipFill>
        <p:spPr>
          <a:xfrm>
            <a:off x="311700" y="3083600"/>
            <a:ext cx="3252300" cy="817750"/>
          </a:xfrm>
          <a:prstGeom prst="rect">
            <a:avLst/>
          </a:prstGeom>
          <a:noFill/>
          <a:ln>
            <a:noFill/>
          </a:ln>
        </p:spPr>
      </p:pic>
      <p:sp>
        <p:nvSpPr>
          <p:cNvPr id="90" name="Google Shape;90;p16"/>
          <p:cNvSpPr/>
          <p:nvPr/>
        </p:nvSpPr>
        <p:spPr>
          <a:xfrm>
            <a:off x="3760925" y="2750850"/>
            <a:ext cx="1095900" cy="286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7"/>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Scraped Routes</a:t>
            </a:r>
            <a:endParaRPr/>
          </a:p>
        </p:txBody>
      </p:sp>
      <p:pic>
        <p:nvPicPr>
          <p:cNvPr id="96" name="Google Shape;96;p17"/>
          <p:cNvPicPr preferRelativeResize="0"/>
          <p:nvPr/>
        </p:nvPicPr>
        <p:blipFill>
          <a:blip r:embed="rId3">
            <a:alphaModFix/>
          </a:blip>
          <a:stretch>
            <a:fillRect/>
          </a:stretch>
        </p:blipFill>
        <p:spPr>
          <a:xfrm>
            <a:off x="188200" y="1828600"/>
            <a:ext cx="8839204" cy="2615507"/>
          </a:xfrm>
          <a:prstGeom prst="rect">
            <a:avLst/>
          </a:prstGeom>
          <a:noFill/>
          <a:ln cap="flat" cmpd="sng" w="38100">
            <a:solidFill>
              <a:schemeClr val="dk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8"/>
          <p:cNvSpPr txBox="1"/>
          <p:nvPr>
            <p:ph type="title"/>
          </p:nvPr>
        </p:nvSpPr>
        <p:spPr>
          <a:xfrm>
            <a:off x="311725" y="500925"/>
            <a:ext cx="8520600" cy="62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Problems Faced</a:t>
            </a:r>
            <a:endParaRPr/>
          </a:p>
        </p:txBody>
      </p:sp>
      <p:sp>
        <p:nvSpPr>
          <p:cNvPr id="102" name="Google Shape;102;p18"/>
          <p:cNvSpPr txBox="1"/>
          <p:nvPr>
            <p:ph idx="1" type="body"/>
          </p:nvPr>
        </p:nvSpPr>
        <p:spPr>
          <a:xfrm>
            <a:off x="311700" y="1505700"/>
            <a:ext cx="8456700" cy="3076200"/>
          </a:xfrm>
          <a:prstGeom prst="rect">
            <a:avLst/>
          </a:prstGeom>
        </p:spPr>
        <p:txBody>
          <a:bodyPr anchorCtr="0" anchor="t" bIns="91425" lIns="91425" spcFirstLastPara="1" rIns="91425" wrap="square" tIns="91425">
            <a:normAutofit/>
          </a:bodyPr>
          <a:lstStyle/>
          <a:p>
            <a:pPr indent="0" lvl="0" marL="0" rtl="0" algn="l">
              <a:spcBef>
                <a:spcPts val="1200"/>
              </a:spcBef>
              <a:spcAft>
                <a:spcPts val="1200"/>
              </a:spcAft>
              <a:buNone/>
            </a:pPr>
            <a:r>
              <a:rPr lang="en" sz="2150">
                <a:solidFill>
                  <a:srgbClr val="262626"/>
                </a:solidFill>
                <a:latin typeface="Merriweather"/>
                <a:ea typeface="Merriweather"/>
                <a:cs typeface="Merriweather"/>
                <a:sym typeface="Merriweather"/>
              </a:rPr>
              <a:t>Alert the user to go solve the captcha and resume scraping. </a:t>
            </a:r>
            <a:endParaRPr sz="2150">
              <a:latin typeface="Merriweather"/>
              <a:ea typeface="Merriweather"/>
              <a:cs typeface="Merriweather"/>
              <a:sym typeface="Merriweather"/>
            </a:endParaRPr>
          </a:p>
        </p:txBody>
      </p:sp>
      <p:pic>
        <p:nvPicPr>
          <p:cNvPr id="103" name="Google Shape;103;p18"/>
          <p:cNvPicPr preferRelativeResize="0"/>
          <p:nvPr/>
        </p:nvPicPr>
        <p:blipFill>
          <a:blip r:embed="rId3">
            <a:alphaModFix/>
          </a:blip>
          <a:stretch>
            <a:fillRect/>
          </a:stretch>
        </p:blipFill>
        <p:spPr>
          <a:xfrm>
            <a:off x="2632075" y="2338025"/>
            <a:ext cx="3481526" cy="18389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9"/>
          <p:cNvSpPr txBox="1"/>
          <p:nvPr>
            <p:ph type="title"/>
          </p:nvPr>
        </p:nvSpPr>
        <p:spPr>
          <a:xfrm>
            <a:off x="311725" y="500925"/>
            <a:ext cx="8520600" cy="623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Data Collection</a:t>
            </a:r>
            <a:endParaRPr/>
          </a:p>
          <a:p>
            <a:pPr indent="0" lvl="0" marL="0" rtl="0" algn="l">
              <a:spcBef>
                <a:spcPts val="0"/>
              </a:spcBef>
              <a:spcAft>
                <a:spcPts val="0"/>
              </a:spcAft>
              <a:buNone/>
            </a:pPr>
            <a:r>
              <a:t/>
            </a:r>
            <a:endParaRPr/>
          </a:p>
        </p:txBody>
      </p:sp>
      <p:sp>
        <p:nvSpPr>
          <p:cNvPr id="109" name="Google Shape;109;p19"/>
          <p:cNvSpPr txBox="1"/>
          <p:nvPr>
            <p:ph idx="1" type="body"/>
          </p:nvPr>
        </p:nvSpPr>
        <p:spPr>
          <a:xfrm>
            <a:off x="311700" y="1505700"/>
            <a:ext cx="3999900" cy="3076200"/>
          </a:xfrm>
          <a:prstGeom prst="rect">
            <a:avLst/>
          </a:prstGeom>
        </p:spPr>
        <p:txBody>
          <a:bodyPr anchorCtr="0" anchor="t" bIns="91425" lIns="91425" spcFirstLastPara="1" rIns="91425" wrap="square" tIns="91425">
            <a:normAutofit/>
          </a:bodyPr>
          <a:lstStyle/>
          <a:p>
            <a:pPr indent="0" lvl="0" marL="0" rtl="0" algn="l">
              <a:lnSpc>
                <a:spcPct val="125000"/>
              </a:lnSpc>
              <a:spcBef>
                <a:spcPts val="1800"/>
              </a:spcBef>
              <a:spcAft>
                <a:spcPts val="0"/>
              </a:spcAft>
              <a:buNone/>
            </a:pPr>
            <a:r>
              <a:t/>
            </a:r>
            <a:endParaRPr sz="2150">
              <a:solidFill>
                <a:srgbClr val="1F2328"/>
              </a:solidFill>
              <a:highlight>
                <a:srgbClr val="FFFFFF"/>
              </a:highlight>
              <a:latin typeface="Merriweather"/>
              <a:ea typeface="Merriweather"/>
              <a:cs typeface="Merriweather"/>
              <a:sym typeface="Merriweather"/>
            </a:endParaRPr>
          </a:p>
          <a:p>
            <a:pPr indent="0" lvl="0" marL="0" rtl="0" algn="l">
              <a:lnSpc>
                <a:spcPct val="125000"/>
              </a:lnSpc>
              <a:spcBef>
                <a:spcPts val="1800"/>
              </a:spcBef>
              <a:spcAft>
                <a:spcPts val="1200"/>
              </a:spcAft>
              <a:buNone/>
            </a:pPr>
            <a:r>
              <a:rPr lang="en" sz="2150">
                <a:solidFill>
                  <a:srgbClr val="1F2328"/>
                </a:solidFill>
                <a:highlight>
                  <a:srgbClr val="FFFFFF"/>
                </a:highlight>
                <a:latin typeface="Merriweather"/>
                <a:ea typeface="Merriweather"/>
                <a:cs typeface="Merriweather"/>
                <a:sym typeface="Merriweather"/>
              </a:rPr>
              <a:t>In total, the data consists of 55,363 rows and 7 columns.</a:t>
            </a:r>
            <a:endParaRPr sz="2150">
              <a:solidFill>
                <a:srgbClr val="262626"/>
              </a:solidFill>
              <a:latin typeface="Merriweather"/>
              <a:ea typeface="Merriweather"/>
              <a:cs typeface="Merriweather"/>
              <a:sym typeface="Merriweather"/>
            </a:endParaRPr>
          </a:p>
        </p:txBody>
      </p:sp>
      <p:sp>
        <p:nvSpPr>
          <p:cNvPr id="110" name="Google Shape;110;p19"/>
          <p:cNvSpPr txBox="1"/>
          <p:nvPr>
            <p:ph idx="2" type="body"/>
          </p:nvPr>
        </p:nvSpPr>
        <p:spPr>
          <a:xfrm>
            <a:off x="4832400" y="1505700"/>
            <a:ext cx="3999900" cy="3076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descr="A table with numbers and symbols&#10;&#10;Description automatically generated with medium confidence" id="111" name="Google Shape;111;p19"/>
          <p:cNvPicPr preferRelativeResize="0"/>
          <p:nvPr/>
        </p:nvPicPr>
        <p:blipFill rotWithShape="1">
          <a:blip r:embed="rId3">
            <a:alphaModFix/>
          </a:blip>
          <a:srcRect b="0" l="0" r="0" t="7355"/>
          <a:stretch/>
        </p:blipFill>
        <p:spPr>
          <a:xfrm>
            <a:off x="4832400" y="1581900"/>
            <a:ext cx="3999900" cy="307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0"/>
          <p:cNvSpPr txBox="1"/>
          <p:nvPr>
            <p:ph type="title"/>
          </p:nvPr>
        </p:nvSpPr>
        <p:spPr>
          <a:xfrm>
            <a:off x="341475" y="38447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t/>
            </a:r>
            <a:endParaRPr sz="3200"/>
          </a:p>
        </p:txBody>
      </p:sp>
      <p:pic>
        <p:nvPicPr>
          <p:cNvPr id="117" name="Google Shape;117;p20"/>
          <p:cNvPicPr preferRelativeResize="0"/>
          <p:nvPr/>
        </p:nvPicPr>
        <p:blipFill>
          <a:blip r:embed="rId3">
            <a:alphaModFix/>
          </a:blip>
          <a:stretch>
            <a:fillRect/>
          </a:stretch>
        </p:blipFill>
        <p:spPr>
          <a:xfrm>
            <a:off x="8028875" y="4193650"/>
            <a:ext cx="618225" cy="618225"/>
          </a:xfrm>
          <a:prstGeom prst="rect">
            <a:avLst/>
          </a:prstGeom>
          <a:noFill/>
          <a:ln>
            <a:noFill/>
          </a:ln>
        </p:spPr>
      </p:pic>
      <p:sp>
        <p:nvSpPr>
          <p:cNvPr id="118" name="Google Shape;118;p20"/>
          <p:cNvSpPr txBox="1"/>
          <p:nvPr>
            <p:ph type="title"/>
          </p:nvPr>
        </p:nvSpPr>
        <p:spPr>
          <a:xfrm>
            <a:off x="4489525" y="203275"/>
            <a:ext cx="4493100" cy="28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pic>
        <p:nvPicPr>
          <p:cNvPr id="119" name="Google Shape;119;p20"/>
          <p:cNvPicPr preferRelativeResize="0"/>
          <p:nvPr/>
        </p:nvPicPr>
        <p:blipFill>
          <a:blip r:embed="rId4">
            <a:alphaModFix/>
          </a:blip>
          <a:stretch>
            <a:fillRect/>
          </a:stretch>
        </p:blipFill>
        <p:spPr>
          <a:xfrm>
            <a:off x="4374250" y="77750"/>
            <a:ext cx="4723624" cy="50657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1"/>
          <p:cNvSpPr txBox="1"/>
          <p:nvPr>
            <p:ph type="title"/>
          </p:nvPr>
        </p:nvSpPr>
        <p:spPr>
          <a:xfrm>
            <a:off x="341475" y="384475"/>
            <a:ext cx="3706500" cy="25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Data Pre-Processing</a:t>
            </a:r>
            <a:endParaRPr/>
          </a:p>
          <a:p>
            <a:pPr indent="0" lvl="0" marL="0" rtl="0" algn="l">
              <a:spcBef>
                <a:spcPts val="0"/>
              </a:spcBef>
              <a:spcAft>
                <a:spcPts val="0"/>
              </a:spcAft>
              <a:buNone/>
            </a:pPr>
            <a:r>
              <a:t/>
            </a:r>
            <a:endParaRPr sz="3200"/>
          </a:p>
        </p:txBody>
      </p:sp>
      <p:pic>
        <p:nvPicPr>
          <p:cNvPr id="125" name="Google Shape;125;p21"/>
          <p:cNvPicPr preferRelativeResize="0"/>
          <p:nvPr/>
        </p:nvPicPr>
        <p:blipFill>
          <a:blip r:embed="rId3">
            <a:alphaModFix/>
          </a:blip>
          <a:stretch>
            <a:fillRect/>
          </a:stretch>
        </p:blipFill>
        <p:spPr>
          <a:xfrm>
            <a:off x="8028875" y="4193650"/>
            <a:ext cx="618225" cy="618225"/>
          </a:xfrm>
          <a:prstGeom prst="rect">
            <a:avLst/>
          </a:prstGeom>
          <a:noFill/>
          <a:ln>
            <a:noFill/>
          </a:ln>
        </p:spPr>
      </p:pic>
      <p:sp>
        <p:nvSpPr>
          <p:cNvPr id="126" name="Google Shape;126;p21"/>
          <p:cNvSpPr txBox="1"/>
          <p:nvPr>
            <p:ph type="title"/>
          </p:nvPr>
        </p:nvSpPr>
        <p:spPr>
          <a:xfrm>
            <a:off x="4489525" y="203275"/>
            <a:ext cx="4493100" cy="2871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pic>
        <p:nvPicPr>
          <p:cNvPr id="127" name="Google Shape;127;p21"/>
          <p:cNvPicPr preferRelativeResize="0"/>
          <p:nvPr/>
        </p:nvPicPr>
        <p:blipFill>
          <a:blip r:embed="rId4">
            <a:alphaModFix/>
          </a:blip>
          <a:stretch>
            <a:fillRect/>
          </a:stretch>
        </p:blipFill>
        <p:spPr>
          <a:xfrm>
            <a:off x="4322025" y="0"/>
            <a:ext cx="4821975"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